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0"/>
  </p:notesMasterIdLst>
  <p:sldIdLst>
    <p:sldId id="257" r:id="rId2"/>
    <p:sldId id="367" r:id="rId3"/>
    <p:sldId id="644" r:id="rId4"/>
    <p:sldId id="653" r:id="rId5"/>
    <p:sldId id="654" r:id="rId6"/>
    <p:sldId id="647" r:id="rId7"/>
    <p:sldId id="648" r:id="rId8"/>
    <p:sldId id="673" r:id="rId9"/>
    <p:sldId id="652" r:id="rId10"/>
    <p:sldId id="649" r:id="rId11"/>
    <p:sldId id="656" r:id="rId12"/>
    <p:sldId id="660" r:id="rId13"/>
    <p:sldId id="680" r:id="rId14"/>
    <p:sldId id="674" r:id="rId15"/>
    <p:sldId id="675" r:id="rId16"/>
    <p:sldId id="676" r:id="rId17"/>
    <p:sldId id="650" r:id="rId18"/>
    <p:sldId id="669" r:id="rId19"/>
    <p:sldId id="677" r:id="rId20"/>
    <p:sldId id="678" r:id="rId21"/>
    <p:sldId id="679" r:id="rId22"/>
    <p:sldId id="667" r:id="rId23"/>
    <p:sldId id="666" r:id="rId24"/>
    <p:sldId id="659" r:id="rId25"/>
    <p:sldId id="661" r:id="rId26"/>
    <p:sldId id="670" r:id="rId27"/>
    <p:sldId id="672" r:id="rId28"/>
    <p:sldId id="662" r:id="rId29"/>
    <p:sldId id="663" r:id="rId30"/>
    <p:sldId id="664" r:id="rId31"/>
    <p:sldId id="665" r:id="rId32"/>
    <p:sldId id="658" r:id="rId33"/>
    <p:sldId id="657" r:id="rId34"/>
    <p:sldId id="655" r:id="rId35"/>
    <p:sldId id="645" r:id="rId36"/>
    <p:sldId id="646" r:id="rId37"/>
    <p:sldId id="651" r:id="rId38"/>
    <p:sldId id="30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367"/>
            <p14:sldId id="644"/>
            <p14:sldId id="653"/>
            <p14:sldId id="654"/>
            <p14:sldId id="647"/>
            <p14:sldId id="648"/>
            <p14:sldId id="673"/>
            <p14:sldId id="652"/>
            <p14:sldId id="649"/>
            <p14:sldId id="656"/>
            <p14:sldId id="660"/>
            <p14:sldId id="680"/>
            <p14:sldId id="674"/>
            <p14:sldId id="675"/>
            <p14:sldId id="676"/>
            <p14:sldId id="650"/>
            <p14:sldId id="669"/>
            <p14:sldId id="677"/>
            <p14:sldId id="678"/>
            <p14:sldId id="679"/>
            <p14:sldId id="667"/>
            <p14:sldId id="666"/>
            <p14:sldId id="659"/>
            <p14:sldId id="661"/>
            <p14:sldId id="670"/>
            <p14:sldId id="672"/>
            <p14:sldId id="662"/>
            <p14:sldId id="663"/>
            <p14:sldId id="664"/>
            <p14:sldId id="665"/>
            <p14:sldId id="658"/>
            <p14:sldId id="657"/>
            <p14:sldId id="655"/>
            <p14:sldId id="645"/>
            <p14:sldId id="646"/>
            <p14:sldId id="651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F2F2F2"/>
    <a:srgbClr val="FCDFCA"/>
    <a:srgbClr val="DD640C"/>
    <a:srgbClr val="BE68F8"/>
    <a:srgbClr val="FDC0D2"/>
    <a:srgbClr val="FF6600"/>
    <a:srgbClr val="AFAB09"/>
    <a:srgbClr val="0070C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88910" autoAdjust="0"/>
  </p:normalViewPr>
  <p:slideViewPr>
    <p:cSldViewPr snapToGrid="0">
      <p:cViewPr varScale="1">
        <p:scale>
          <a:sx n="61" d="100"/>
          <a:sy n="61" d="100"/>
        </p:scale>
        <p:origin x="459" y="-3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twork_theory" TargetMode="External"/><Relationship Id="rId3" Type="http://schemas.openxmlformats.org/officeDocument/2006/relationships/hyperlink" Target="https://en.wikipedia.org/wiki/Linear_algebra" TargetMode="External"/><Relationship Id="rId7" Type="http://schemas.openxmlformats.org/officeDocument/2006/relationships/hyperlink" Target="https://en.wikipedia.org/wiki/Combinatorial_optimization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opology" TargetMode="External"/><Relationship Id="rId5" Type="http://schemas.openxmlformats.org/officeDocument/2006/relationships/hyperlink" Target="https://en.wikipedia.org/wiki/Geometry" TargetMode="External"/><Relationship Id="rId4" Type="http://schemas.openxmlformats.org/officeDocument/2006/relationships/hyperlink" Target="https://en.wikipedia.org/wiki/Graph_theory" TargetMode="External"/><Relationship Id="rId9" Type="http://schemas.openxmlformats.org/officeDocument/2006/relationships/hyperlink" Target="https://en.wikipedia.org/wiki/Coding_theory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pecial:BookSources/9781886529458" TargetMode="External"/><Relationship Id="rId3" Type="http://schemas.openxmlformats.org/officeDocument/2006/relationships/hyperlink" Target="https://archive.org/details/introductorylect00nest" TargetMode="External"/><Relationship Id="rId7" Type="http://schemas.openxmlformats.org/officeDocument/2006/relationships/hyperlink" Target="https://en.wikipedia.org/wiki/ISBN_(identifier)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rchive.org/details/convexanalysisop00bert_476/page/n87" TargetMode="External"/><Relationship Id="rId5" Type="http://schemas.openxmlformats.org/officeDocument/2006/relationships/hyperlink" Target="https://archive.org/details/convexanalysisop00bert_476" TargetMode="External"/><Relationship Id="rId4" Type="http://schemas.openxmlformats.org/officeDocument/2006/relationships/hyperlink" Target="https://archive.org/details/introductorylect00nest/page/n79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of maximizing a monotone submodular function subject to a cardinality constraint admits a </a:t>
            </a:r>
            <a:r>
              <a:rPr lang="en-US" dirty="0">
                <a:effectLst/>
              </a:rPr>
              <a:t>1 − 1 / e </a:t>
            </a:r>
            <a:r>
              <a:rPr lang="en-US" dirty="0"/>
              <a:t>approximation algorithm</a:t>
            </a:r>
          </a:p>
          <a:p>
            <a:endParaRPr lang="en-US" dirty="0"/>
          </a:p>
          <a:p>
            <a:r>
              <a:rPr lang="en-US" sz="1800" b="0" i="0" u="none" strike="noStrike" baseline="0" dirty="0">
                <a:latin typeface="CMR17"/>
              </a:rPr>
              <a:t>Krause, A. , </a:t>
            </a:r>
            <a:r>
              <a:rPr lang="en-US" sz="1800" b="0" i="0" u="none" strike="noStrike" baseline="0" dirty="0" err="1">
                <a:latin typeface="CMR17"/>
              </a:rPr>
              <a:t>Golovin</a:t>
            </a:r>
            <a:r>
              <a:rPr lang="en-US" sz="1800" b="0" i="0" u="none" strike="noStrike" baseline="0" dirty="0">
                <a:latin typeface="CMR17"/>
              </a:rPr>
              <a:t>, D., 2014, Submodular Function Maximization.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71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 is a stochastic version of coverage submodular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16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Knowing more only shrinks entropy</a:t>
            </a:r>
          </a:p>
          <a:p>
            <a:endParaRPr lang="en-US" dirty="0"/>
          </a:p>
          <a:p>
            <a:r>
              <a:rPr lang="en-US" dirty="0"/>
              <a:t>Sub-additive when variables are independent, then we have the strict modularity with </a:t>
            </a:r>
            <a:r>
              <a:rPr lang="en-US"/>
              <a:t>the equality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62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Sources: Stefanie </a:t>
            </a:r>
            <a:r>
              <a:rPr lang="en-US" dirty="0" err="1"/>
              <a:t>Jegelka</a:t>
            </a:r>
            <a:r>
              <a:rPr lang="en-US" dirty="0"/>
              <a:t>, MIT, </a:t>
            </a:r>
            <a:r>
              <a:rPr lang="en-US" b="1" dirty="0"/>
              <a:t>Submodularity: Theory and Applications I </a:t>
            </a:r>
            <a:r>
              <a:rPr lang="en-US" dirty="0"/>
              <a:t>https://www.youtube.com/watch?v=Y3u_hvxayDY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20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91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J. </a:t>
            </a:r>
            <a:r>
              <a:rPr lang="en-US" b="1" dirty="0" err="1"/>
              <a:t>Bilmes</a:t>
            </a:r>
            <a:r>
              <a:rPr lang="en-US" b="1" dirty="0"/>
              <a:t>, EE563 - Submodular Functions, Optimization, and Applications to Machine Learning, Fall Quarter, 2020</a:t>
            </a:r>
          </a:p>
          <a:p>
            <a:r>
              <a:rPr lang="en-US" dirty="0"/>
              <a:t>https://people.ece.uw.edu/bilmes/classes/ee563/ee563_fall_2020/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9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 err="1">
                <a:latin typeface="CMR10"/>
              </a:rPr>
              <a:t>Golovin</a:t>
            </a:r>
            <a:r>
              <a:rPr lang="en-US" sz="1800" b="0" i="0" u="none" strike="noStrike" baseline="0" dirty="0">
                <a:latin typeface="CMR10"/>
              </a:rPr>
              <a:t>, D., and A. Krause, 2001: Adaptive </a:t>
            </a:r>
            <a:r>
              <a:rPr lang="en-US" sz="1800" b="0" i="0" u="none" strike="noStrike" baseline="0" dirty="0" err="1">
                <a:latin typeface="CMR10"/>
              </a:rPr>
              <a:t>submodularity</a:t>
            </a:r>
            <a:r>
              <a:rPr lang="en-US" sz="1800" b="0" i="0" u="none" strike="noStrike" baseline="0" dirty="0">
                <a:latin typeface="CMR10"/>
              </a:rPr>
              <a:t>: theory and applications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in active learning and stochastic optimization. </a:t>
            </a:r>
            <a:r>
              <a:rPr lang="en-US" sz="1800" b="0" i="0" u="none" strike="noStrike" baseline="0" dirty="0">
                <a:latin typeface="CMTI10"/>
              </a:rPr>
              <a:t>J </a:t>
            </a:r>
            <a:r>
              <a:rPr lang="en-US" sz="1800" b="0" i="0" u="none" strike="noStrike" baseline="0" dirty="0" err="1">
                <a:latin typeface="CMTI10"/>
              </a:rPr>
              <a:t>Artif</a:t>
            </a:r>
            <a:r>
              <a:rPr lang="en-US" sz="1800" b="0" i="0" u="none" strike="noStrike" baseline="0" dirty="0">
                <a:latin typeface="CMTI10"/>
              </a:rPr>
              <a:t> </a:t>
            </a:r>
            <a:r>
              <a:rPr lang="en-US" sz="1800" b="0" i="0" u="none" strike="noStrike" baseline="0" dirty="0" err="1">
                <a:latin typeface="CMTI10"/>
              </a:rPr>
              <a:t>Intell</a:t>
            </a:r>
            <a:r>
              <a:rPr lang="en-US" sz="1800" b="0" i="0" u="none" strike="noStrike" baseline="0" dirty="0">
                <a:latin typeface="CMTI10"/>
              </a:rPr>
              <a:t> Res</a:t>
            </a:r>
            <a:r>
              <a:rPr lang="en-US" sz="1800" b="0" i="0" u="none" strike="noStrike" baseline="0" dirty="0">
                <a:latin typeface="CMR10"/>
              </a:rPr>
              <a:t>,</a:t>
            </a:r>
          </a:p>
          <a:p>
            <a:pPr algn="l"/>
            <a:r>
              <a:rPr lang="en-US" sz="1800" b="0" i="0" u="none" strike="noStrike" baseline="0" dirty="0">
                <a:latin typeface="CMBX10"/>
              </a:rPr>
              <a:t>42</a:t>
            </a:r>
            <a:r>
              <a:rPr lang="en-US" sz="1800" b="0" i="0" u="none" strike="noStrike" baseline="0" dirty="0">
                <a:latin typeface="CMR10"/>
              </a:rPr>
              <a:t>, 427{486.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51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assignment is an  injective function,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assigned only once, but each multiple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be assigned to the same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whereas the reverse is not true.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assignment is an  injective function, because </a:t>
                </a:r>
                <a:r>
                  <a:rPr lang="en-US" i="0" dirty="0">
                    <a:latin typeface="Cambria Math" panose="02040503050406030204" pitchFamily="18" charset="0"/>
                  </a:rPr>
                  <a:t>𝑐_𝑖  </a:t>
                </a:r>
                <a:r>
                  <a:rPr lang="en-US" dirty="0"/>
                  <a:t>can be assigned only once, but each multiple </a:t>
                </a:r>
                <a:r>
                  <a:rPr lang="en-US" i="0" dirty="0">
                    <a:latin typeface="Cambria Math" panose="02040503050406030204" pitchFamily="18" charset="0"/>
                  </a:rPr>
                  <a:t>𝑐_𝑖</a:t>
                </a:r>
                <a:r>
                  <a:rPr lang="en-US" dirty="0"/>
                  <a:t> can be assigned to the same item </a:t>
                </a:r>
                <a:r>
                  <a:rPr lang="en-US" i="0" dirty="0">
                    <a:latin typeface="Cambria Math" panose="02040503050406030204" pitchFamily="18" charset="0"/>
                  </a:rPr>
                  <a:t>𝑠_𝑗</a:t>
                </a:r>
                <a:r>
                  <a:rPr lang="en-US" dirty="0"/>
                  <a:t>, whereas the reverse is not true.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47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 case-2: the servi</a:t>
            </a:r>
            <a:r>
              <a:rPr lang="en-US" dirty="0" err="1"/>
              <a:t>ce</a:t>
            </a:r>
            <a:r>
              <a:rPr lang="en-US" dirty="0"/>
              <a:t> in the intersection is chosen for B. It however has to have lower value than the one chosen for the not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22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14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7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Wikipedia: “Matroid theory borrows extensively from the terminology of </a:t>
            </a:r>
            <a:r>
              <a:rPr lang="en-US" dirty="0">
                <a:hlinkClick r:id="rId3" tooltip="Linear algebra"/>
              </a:rPr>
              <a:t>linear algebra</a:t>
            </a:r>
            <a:r>
              <a:rPr lang="en-US" dirty="0"/>
              <a:t> and </a:t>
            </a:r>
            <a:r>
              <a:rPr lang="en-US" dirty="0">
                <a:hlinkClick r:id="rId4" tooltip="Graph theory"/>
              </a:rPr>
              <a:t>graph theory</a:t>
            </a:r>
            <a:r>
              <a:rPr lang="en-US" dirty="0"/>
              <a:t>, largely because it is the abstraction of various notions of central importance in these fields. Matroids have found applications in </a:t>
            </a:r>
            <a:r>
              <a:rPr lang="en-US" dirty="0">
                <a:hlinkClick r:id="rId5" tooltip="Geometry"/>
              </a:rPr>
              <a:t>geometry</a:t>
            </a:r>
            <a:r>
              <a:rPr lang="en-US" dirty="0"/>
              <a:t>, </a:t>
            </a:r>
            <a:r>
              <a:rPr lang="en-US" dirty="0">
                <a:hlinkClick r:id="rId6" tooltip="Topology"/>
              </a:rPr>
              <a:t>topology</a:t>
            </a:r>
            <a:r>
              <a:rPr lang="en-US" dirty="0"/>
              <a:t>, </a:t>
            </a:r>
            <a:r>
              <a:rPr lang="en-US" dirty="0">
                <a:hlinkClick r:id="rId7" tooltip="Combinatorial optimization"/>
              </a:rPr>
              <a:t>combinatorial optimization</a:t>
            </a:r>
            <a:r>
              <a:rPr lang="en-US" dirty="0"/>
              <a:t>, </a:t>
            </a:r>
            <a:r>
              <a:rPr lang="en-US" dirty="0">
                <a:hlinkClick r:id="rId8" tooltip="Network theory"/>
              </a:rPr>
              <a:t>network theory</a:t>
            </a:r>
            <a:r>
              <a:rPr lang="en-US" dirty="0"/>
              <a:t> and </a:t>
            </a:r>
            <a:r>
              <a:rPr lang="en-US" dirty="0">
                <a:hlinkClick r:id="rId9" tooltip="Coding theory"/>
              </a:rPr>
              <a:t>coding theory</a:t>
            </a:r>
            <a:r>
              <a:rPr lang="en-US" dirty="0"/>
              <a:t> 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84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Tau-1 infection cycle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Tau-2 removal cycle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Kx = Equivalent load frequency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Kw = </a:t>
            </a:r>
            <a:r>
              <a:rPr lang="en-US" dirty="0">
                <a:effectLst/>
                <a:latin typeface="Times New Roman" panose="02020603050405020304" pitchFamily="18" charset="0"/>
              </a:rPr>
              <a:t>Equivalent generator unit power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Px = Changes in power of all loads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Px = Changes in power of all generators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Omega = Changes of angular acceleration of equivalent generator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Rotor equation allow to compute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Kxq</a:t>
            </a:r>
            <a:r>
              <a:rPr lang="en-US" dirty="0">
                <a:effectLst/>
                <a:latin typeface="Times New Roman" panose="02020603050405020304" pitchFamily="18" charset="0"/>
              </a:rPr>
              <a:t> = Changes of power of load 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Kwc</a:t>
            </a:r>
            <a:r>
              <a:rPr lang="en-US" dirty="0">
                <a:effectLst/>
                <a:latin typeface="Times New Roman" panose="02020603050405020304" pitchFamily="18" charset="0"/>
              </a:rPr>
              <a:t> = Changes of power of generator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  <a:latin typeface="Times New Roman" panose="02020603050405020304" pitchFamily="18" charset="0"/>
              </a:rPr>
              <a:t>Tj</a:t>
            </a:r>
            <a:r>
              <a:rPr lang="en-US" dirty="0">
                <a:effectLst/>
                <a:latin typeface="Times New Roman" panose="02020603050405020304" pitchFamily="18" charset="0"/>
              </a:rPr>
              <a:t> =Equivalent Inertia time constant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KE = system unit power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Interactive Cascading Failure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Power flow redistribution employs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primary frequency regulation ‎[46, 47] and rotor equation ‎[48]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Two types of flow: communication and power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u="sng" dirty="0"/>
              <a:t>Two Time windows</a:t>
            </a:r>
            <a:r>
              <a:rPr lang="en-US" b="0" dirty="0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 </a:t>
            </a:r>
            <a:r>
              <a:rPr lang="en-US" dirty="0"/>
              <a:t>virus infection cycle (SIR)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tripping time of overloaded branches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[Wang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01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Wang et al. (2019), Cascading Failures Analysis Considering Extreme Virus Propagation of Cyber-Physical Systems in Smart Grids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4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source</a:t>
            </a:r>
            <a:r>
              <a:rPr lang="en-US" dirty="0"/>
              <a:t>: Steve Brunton, </a:t>
            </a:r>
            <a:r>
              <a:rPr lang="en-US" b="1" dirty="0"/>
              <a:t>Control Theory and COVID-19: Models</a:t>
            </a:r>
          </a:p>
          <a:p>
            <a:r>
              <a:rPr lang="en-US" dirty="0"/>
              <a:t>https://www.youtube.com/watch?v=jmfsSmHAQ2o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50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alpha = zero, then we have lifelong immunity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[Wikipedia 2020] </a:t>
            </a:r>
            <a:r>
              <a:rPr lang="en-US" dirty="0"/>
              <a:t>https://en.wikipedia.org/wiki/Compartmental_models_in_epidemiology#The_SIR_model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[Eisenberg 2020] </a:t>
            </a:r>
            <a:r>
              <a:rPr lang="en-US" dirty="0"/>
              <a:t>Eisenberg, Joseph. "R0: How scientists quantify the intensity of an outbreak like coronavirus and its pandemic potential." </a:t>
            </a:r>
            <a:r>
              <a:rPr lang="en-US" i="1" dirty="0"/>
              <a:t>The Conversation, Michigan University School of Public Health</a:t>
            </a:r>
            <a:r>
              <a:rPr lang="en-US" dirty="0"/>
              <a:t> 27 (2020). https://sph.umich.edu/pursuit/2020posts/how-scientists-quantify-outbreaks.html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</a:t>
            </a:r>
            <a:r>
              <a:rPr lang="en-US" b="1" dirty="0" err="1"/>
              <a:t>Bertozzi</a:t>
            </a:r>
            <a:r>
              <a:rPr lang="en-US" b="1" dirty="0"/>
              <a:t> 2020] </a:t>
            </a:r>
            <a:r>
              <a:rPr lang="en-US" dirty="0" err="1"/>
              <a:t>Bertozzi</a:t>
            </a:r>
            <a:r>
              <a:rPr lang="en-US" dirty="0"/>
              <a:t>, Andrea L., et al. "The challenges of modeling and forecasting the spread of COVID-19." </a:t>
            </a:r>
            <a:r>
              <a:rPr lang="en-US" i="1" dirty="0"/>
              <a:t>Proceedings of the National Academy of Sciences</a:t>
            </a:r>
            <a:r>
              <a:rPr lang="en-US" dirty="0"/>
              <a:t> 117.29 (2020): 16732-16738.</a:t>
            </a:r>
          </a:p>
          <a:p>
            <a:endParaRPr lang="en-US" dirty="0"/>
          </a:p>
          <a:p>
            <a:r>
              <a:rPr lang="en-US" b="1" dirty="0"/>
              <a:t>[Stevens 2020] </a:t>
            </a:r>
            <a:r>
              <a:rPr lang="en-US" dirty="0"/>
              <a:t>Why outbreaks like coronavirus spread exponentially and how to "flatten the curve"</a:t>
            </a:r>
          </a:p>
          <a:p>
            <a:r>
              <a:rPr lang="en-US" dirty="0"/>
              <a:t>https://twitter.com/Harry_Stevens/status/1238940084994523136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93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Times New Roman" panose="02020603050405020304" pitchFamily="18" charset="0"/>
              </a:rPr>
              <a:t>Jin</a:t>
            </a:r>
            <a:r>
              <a:rPr lang="en-US" dirty="0">
                <a:effectLst/>
                <a:latin typeface="Times New Roman" panose="02020603050405020304" pitchFamily="18" charset="0"/>
              </a:rPr>
              <a:t>, et al. 2013, Epidemiological Modeling of News and Rumors on Twitter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Vosoughi</a:t>
            </a:r>
            <a:r>
              <a:rPr lang="en-US" dirty="0"/>
              <a:t>, S., Roy, D., &amp; Aral, S. (2018). The spread of true and false news online. </a:t>
            </a:r>
            <a:r>
              <a:rPr lang="en-US" i="1" dirty="0"/>
              <a:t>Science</a:t>
            </a:r>
            <a:r>
              <a:rPr lang="en-US" dirty="0"/>
              <a:t>, </a:t>
            </a:r>
            <a:r>
              <a:rPr lang="en-US" i="1" dirty="0"/>
              <a:t>359</a:t>
            </a:r>
            <a:r>
              <a:rPr lang="en-US" dirty="0"/>
              <a:t>(6380), 1146-1151.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22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effectLst/>
                <a:latin typeface="Calibri" panose="020F0502020204030204" pitchFamily="34" charset="0"/>
              </a:rPr>
              <a:t>Dominic Welsh 1976, Matroid Theory.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Hyperbolic polynomials are special homogeneous polynomials with real coefficients that originated in areas such as differential equations (hyperbolic PDEs) and control theory (stable polynomials).In a simple manner, they give rise to a broad class of convex bodies which makes them interesting in convex geometry and optimization. In an equally simple way, hyperbolic polynomials give rise to submodular set functions (see [6]) that are closely related to the geometry of the associated convex bodies. In particular, realizable (over the reals) (poly)matroids give rise to hyperbolic </a:t>
            </a:r>
            <a:r>
              <a:rPr lang="en-US" dirty="0" err="1">
                <a:effectLst/>
                <a:latin typeface="Arial" panose="020B0604020202020204" pitchFamily="34" charset="0"/>
              </a:rPr>
              <a:t>polynomials.This</a:t>
            </a:r>
            <a:r>
              <a:rPr lang="en-US" dirty="0">
                <a:effectLst/>
                <a:latin typeface="Arial" panose="020B0604020202020204" pitchFamily="34" charset="0"/>
              </a:rPr>
              <a:t> might be the most challenging topic but with beautiful mathematics. You need some back-ground in convex geometry (e.g. </a:t>
            </a:r>
            <a:r>
              <a:rPr lang="en-US" dirty="0" err="1">
                <a:effectLst/>
                <a:latin typeface="Arial" panose="020B0604020202020204" pitchFamily="34" charset="0"/>
              </a:rPr>
              <a:t>Brunn-Minkowski</a:t>
            </a:r>
            <a:r>
              <a:rPr lang="en-US" dirty="0">
                <a:effectLst/>
                <a:latin typeface="Arial" panose="020B0604020202020204" pitchFamily="34" charset="0"/>
              </a:rPr>
              <a:t> inequality) to understand why the set functions are submodular.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59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Finding a solution S in some finite set of feasible solution </a:t>
            </a:r>
            <a:r>
              <a:rPr lang="en-US" i="1" dirty="0"/>
              <a:t>F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Discrete is more difficult than 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Hence, on solution approach is to transform a discrete optimization into a continuous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with continuous optimization, discrete also encompasses convex and concave functions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7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 </a:t>
            </a:r>
          </a:p>
          <a:p>
            <a:r>
              <a:rPr lang="en-US" i="1" dirty="0" err="1"/>
              <a:t>Yurii</a:t>
            </a:r>
            <a:r>
              <a:rPr lang="en-US" i="1" dirty="0"/>
              <a:t> </a:t>
            </a:r>
            <a:r>
              <a:rPr lang="en-US" i="1" dirty="0" err="1"/>
              <a:t>Nesterov</a:t>
            </a:r>
            <a:r>
              <a:rPr lang="en-US" i="1" dirty="0"/>
              <a:t> (2004). </a:t>
            </a:r>
            <a:r>
              <a:rPr lang="en-US" i="1" dirty="0">
                <a:hlinkClick r:id="rId3"/>
              </a:rPr>
              <a:t>Introductory Lectures on Convex Optimization: A Basic Course</a:t>
            </a:r>
            <a:r>
              <a:rPr lang="en-US" i="1" dirty="0"/>
              <a:t>. Kluwer Academic Publishers. pp. </a:t>
            </a:r>
            <a:r>
              <a:rPr lang="en-US" i="1" dirty="0">
                <a:hlinkClick r:id="rId4"/>
              </a:rPr>
              <a:t>63</a:t>
            </a:r>
            <a:r>
              <a:rPr lang="en-US" i="1" dirty="0"/>
              <a:t>–64</a:t>
            </a:r>
          </a:p>
          <a:p>
            <a:r>
              <a:rPr lang="en-US" i="1" dirty="0"/>
              <a:t>Dimitri </a:t>
            </a:r>
            <a:r>
              <a:rPr lang="en-US" i="1" dirty="0" err="1"/>
              <a:t>Bertsekas</a:t>
            </a:r>
            <a:r>
              <a:rPr lang="en-US" i="1" dirty="0"/>
              <a:t> (2003). </a:t>
            </a:r>
            <a:r>
              <a:rPr lang="en-US" i="1" dirty="0">
                <a:hlinkClick r:id="rId5"/>
              </a:rPr>
              <a:t>Convex Analysis and Optimization</a:t>
            </a:r>
            <a:r>
              <a:rPr lang="en-US" i="1" dirty="0"/>
              <a:t>. Contributors: Angelia </a:t>
            </a:r>
            <a:r>
              <a:rPr lang="en-US" i="1" dirty="0" err="1"/>
              <a:t>Nedic</a:t>
            </a:r>
            <a:r>
              <a:rPr lang="en-US" i="1" dirty="0"/>
              <a:t> and </a:t>
            </a:r>
            <a:r>
              <a:rPr lang="en-US" i="1" dirty="0" err="1"/>
              <a:t>Asuman</a:t>
            </a:r>
            <a:r>
              <a:rPr lang="en-US" i="1" dirty="0"/>
              <a:t> E. </a:t>
            </a:r>
            <a:r>
              <a:rPr lang="en-US" i="1" dirty="0" err="1"/>
              <a:t>Ozdaglar</a:t>
            </a:r>
            <a:r>
              <a:rPr lang="en-US" i="1" dirty="0"/>
              <a:t>. Athena Scientific. p. </a:t>
            </a:r>
            <a:r>
              <a:rPr lang="en-US" i="1" dirty="0">
                <a:hlinkClick r:id="rId6"/>
              </a:rPr>
              <a:t>72</a:t>
            </a:r>
            <a:r>
              <a:rPr lang="en-US" i="1" dirty="0"/>
              <a:t>. </a:t>
            </a:r>
            <a:r>
              <a:rPr lang="en-US" i="1" dirty="0">
                <a:hlinkClick r:id="rId7" tooltip="ISBN (identifier)"/>
              </a:rPr>
              <a:t>ISBN</a:t>
            </a:r>
            <a:r>
              <a:rPr lang="en-US" i="1" dirty="0"/>
              <a:t> </a:t>
            </a:r>
            <a:r>
              <a:rPr lang="en-US" i="1" dirty="0">
                <a:hlinkClick r:id="rId8" tooltip="Special:BookSources/9781886529458"/>
              </a:rPr>
              <a:t>9781886529458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45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Lovász</a:t>
            </a:r>
            <a:r>
              <a:rPr lang="en-US" dirty="0"/>
              <a:t>, László. "Submodular functions and convexity." </a:t>
            </a:r>
            <a:r>
              <a:rPr lang="en-US" i="1" dirty="0"/>
              <a:t>Mathematical programming the state of the art</a:t>
            </a:r>
            <a:r>
              <a:rPr lang="en-US" dirty="0"/>
              <a:t>. Springer, Berlin, Heidelberg, 1983. 235-257.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72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Examples of discrete optimization problems are spanning trees, matchings, graph cuts, t</a:t>
            </a:r>
            <a:r>
              <a:rPr lang="en-US" dirty="0"/>
              <a:t>raveling salesman, knapsack, minimum clique, vertex cover, </a:t>
            </a:r>
            <a:r>
              <a:rPr lang="en-US" b="1" dirty="0"/>
              <a:t>set Cover.</a:t>
            </a:r>
            <a:endParaRPr lang="en-US" b="1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sz="1200" b="0" i="0" u="none" strike="noStrike" baseline="0" dirty="0">
                <a:latin typeface="NimbusSanL-ReguItal"/>
              </a:rPr>
              <a:t>Some problems are in P:</a:t>
            </a:r>
          </a:p>
          <a:p>
            <a:pPr algn="l"/>
            <a:r>
              <a:rPr lang="en-US" sz="1200" b="0" i="0" u="none" strike="noStrike" baseline="0" dirty="0">
                <a:latin typeface="NimbusSanL-Regu"/>
              </a:rPr>
              <a:t>Min Spanning Tree, Max Flow, Min Cut, Max Matching,...</a:t>
            </a:r>
          </a:p>
          <a:p>
            <a:pPr algn="l"/>
            <a:r>
              <a:rPr lang="en-US" sz="1200" b="0" i="0" u="none" strike="noStrike" baseline="0" dirty="0">
                <a:latin typeface="NimbusSanL-ReguItal"/>
              </a:rPr>
              <a:t>Many problems are NP-hard:</a:t>
            </a:r>
          </a:p>
          <a:p>
            <a:pPr algn="l"/>
            <a:r>
              <a:rPr lang="en-US" sz="1200" b="0" i="0" u="none" strike="noStrike" baseline="0" dirty="0">
                <a:latin typeface="NimbusSanL-Regu"/>
              </a:rPr>
              <a:t>Traveling Salesman, Max Clique, Max Cut, Set Cover, Knapsack</a:t>
            </a:r>
            <a:endParaRPr lang="en-US" b="1" dirty="0">
              <a:effectLst/>
              <a:latin typeface="Arial" panose="020B0604020202020204" pitchFamily="34" charset="0"/>
            </a:endParaRP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Graph cut algorithms: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Minimum Cut –Edmonds-Karp Algorithm [1]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Maximum Cut – It an be approximated to within a constant ratio using semidefinite programming [2]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Sparsest Cut – It can be approximated using Arora, Rao &amp; </a:t>
            </a:r>
            <a:r>
              <a:rPr lang="en-US" dirty="0" err="1"/>
              <a:t>Vazirani</a:t>
            </a:r>
            <a:r>
              <a:rPr lang="en-US" dirty="0"/>
              <a:t> [3] with a complexity O((log n)^1/2) [3]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[1] </a:t>
            </a:r>
            <a:r>
              <a:rPr lang="en-US" dirty="0" err="1"/>
              <a:t>Cormen</a:t>
            </a:r>
            <a:r>
              <a:rPr lang="en-US" dirty="0"/>
              <a:t>, Thomas H.; </a:t>
            </a:r>
            <a:r>
              <a:rPr lang="en-US" dirty="0" err="1"/>
              <a:t>Leiserson</a:t>
            </a:r>
            <a:r>
              <a:rPr lang="en-US" dirty="0"/>
              <a:t>, Charles E.; </a:t>
            </a:r>
            <a:r>
              <a:rPr lang="en-US" dirty="0" err="1"/>
              <a:t>Rivest</a:t>
            </a:r>
            <a:r>
              <a:rPr lang="en-US" dirty="0"/>
              <a:t>, Ronald L.; Stein, Clifford (2001</a:t>
            </a:r>
            <a:r>
              <a:rPr lang="en-US" b="0" dirty="0"/>
              <a:t>)</a:t>
            </a:r>
            <a:r>
              <a:rPr lang="en-US" b="1" dirty="0"/>
              <a:t>, Introduction to Algorithms </a:t>
            </a:r>
            <a:r>
              <a:rPr lang="en-US" dirty="0"/>
              <a:t>(2nd ed.), MIT Press and McGraw-Hill, p. 563,655,1043, ISBN 0-262-03293-7.</a:t>
            </a:r>
          </a:p>
          <a:p>
            <a:r>
              <a:rPr lang="en-US" dirty="0"/>
              <a:t>[2] </a:t>
            </a:r>
            <a:r>
              <a:rPr lang="en-US" dirty="0" err="1"/>
              <a:t>Goemans</a:t>
            </a:r>
            <a:r>
              <a:rPr lang="en-US" dirty="0"/>
              <a:t>, M. X.; Williamson, D. P. (1995), "</a:t>
            </a:r>
            <a:r>
              <a:rPr lang="en-US" b="1" dirty="0"/>
              <a:t>Improved approximation algorithms for maximum cut and satisfiability problems using semidefinite programming</a:t>
            </a:r>
            <a:r>
              <a:rPr lang="en-US" dirty="0"/>
              <a:t>", Journal of the ACM, 42 (6): 1115–1145, doi:10.1145/227683.227684.</a:t>
            </a:r>
          </a:p>
          <a:p>
            <a:r>
              <a:rPr lang="en-US" dirty="0"/>
              <a:t>[3] Arora, Sanjeev; Rao, Satish; </a:t>
            </a:r>
            <a:r>
              <a:rPr lang="en-US" dirty="0" err="1"/>
              <a:t>Vazirani</a:t>
            </a:r>
            <a:r>
              <a:rPr lang="en-US" dirty="0"/>
              <a:t>, Umesh (2009), "</a:t>
            </a:r>
            <a:r>
              <a:rPr lang="en-US" b="1" dirty="0"/>
              <a:t>Expander flows, geometric embeddings and graph partitioning</a:t>
            </a:r>
            <a:r>
              <a:rPr lang="en-US" dirty="0"/>
              <a:t>", J. ACM, ACM, 56 (2): 1–37, doi:10.1145/1502793.1502794.</a:t>
            </a:r>
          </a:p>
          <a:p>
            <a:endParaRPr lang="en-US" dirty="0"/>
          </a:p>
          <a:p>
            <a:r>
              <a:rPr lang="en-US" dirty="0"/>
              <a:t>Computational Complexity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 – Complexity is a Polynomial function of the inputs</a:t>
            </a:r>
          </a:p>
          <a:p>
            <a:r>
              <a:rPr lang="en-US" dirty="0"/>
              <a:t>NP – (Non-deterministic polynomial) X is NP if </a:t>
            </a:r>
            <a:r>
              <a:rPr lang="en-US" sz="1200" b="0" dirty="0"/>
              <a:t>has polynomial-time solution checking, but non-Polynomial time solution finding</a:t>
            </a:r>
            <a:endParaRPr lang="en-US" dirty="0"/>
          </a:p>
          <a:p>
            <a:r>
              <a:rPr lang="en-US" sz="1200" b="0" dirty="0"/>
              <a:t>NP-Complete – X is NP-Complete if it is possible to reduce X to another NP problem Y in polynomial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NP-Hard – X is NP-Hard if</a:t>
            </a:r>
            <a:r>
              <a:rPr lang="en-US" i="0" dirty="0"/>
              <a:t> there is an NP-complete problem Y that is reducible to X in polynomial time</a:t>
            </a:r>
          </a:p>
          <a:p>
            <a:endParaRPr lang="en-US" b="0" dirty="0"/>
          </a:p>
          <a:p>
            <a:r>
              <a:rPr lang="en-US" b="0" dirty="0"/>
              <a:t>Nice summary here:</a:t>
            </a:r>
          </a:p>
          <a:p>
            <a:r>
              <a:rPr lang="en-US" b="0" dirty="0"/>
              <a:t>https://stackoverflow.com/questions/1857244/what-are-the-differences-between-np-np-complete-and-np-hard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5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3/2/2021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an.adriano@hpi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holger.giese@hpi.uni-potsdam.de)" TargetMode="External"/><Relationship Id="rId4" Type="http://schemas.openxmlformats.org/officeDocument/2006/relationships/hyperlink" Target="mailto:sona.Ghahremani@hpi.d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ory.stanford.edu/~jvondrak/data/SIDMA-plenary-talk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archive.org/details/convexanalysisop00bert_476" TargetMode="External"/><Relationship Id="rId5" Type="http://schemas.openxmlformats.org/officeDocument/2006/relationships/hyperlink" Target="https://archive.org/details/introductorylect00nest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ring_(computer_science)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0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ory.stanford.edu/~jvondrak/data/SIDMA-plenary-talk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12" Type="http://schemas.openxmlformats.org/officeDocument/2006/relationships/image" Target="../media/image3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0.png"/><Relationship Id="rId11" Type="http://schemas.openxmlformats.org/officeDocument/2006/relationships/hyperlink" Target="https://people.ece.uw.edu/bilmes/classes/ee563/ee563_fall_2020/" TargetMode="External"/><Relationship Id="rId5" Type="http://schemas.openxmlformats.org/officeDocument/2006/relationships/image" Target="../media/image34.png"/><Relationship Id="rId10" Type="http://schemas.openxmlformats.org/officeDocument/2006/relationships/image" Target="../media/image290.png"/><Relationship Id="rId4" Type="http://schemas.openxmlformats.org/officeDocument/2006/relationships/image" Target="../media/image33.png"/><Relationship Id="rId9" Type="http://schemas.openxmlformats.org/officeDocument/2006/relationships/image" Target="../media/image2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png"/><Relationship Id="rId7" Type="http://schemas.openxmlformats.org/officeDocument/2006/relationships/image" Target="../media/image3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0.png"/><Relationship Id="rId9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gif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6.jpg"/><Relationship Id="rId4" Type="http://schemas.openxmlformats.org/officeDocument/2006/relationships/image" Target="../media/image37.png"/><Relationship Id="rId9" Type="http://schemas.openxmlformats.org/officeDocument/2006/relationships/hyperlink" Target="https://twitter.com/Harry_Stevens/status/1238940084994523136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Propagation Graph Neural Networks</a:t>
            </a:r>
            <a:br>
              <a:rPr lang="en-US" sz="4400" b="1" dirty="0"/>
            </a:br>
            <a:r>
              <a:rPr lang="en-US" sz="3200" dirty="0"/>
              <a:t>lecture-14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20/21)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000369"/>
            <a:ext cx="6796316" cy="1857632"/>
          </a:xfrm>
        </p:spPr>
        <p:txBody>
          <a:bodyPr>
            <a:normAutofit/>
          </a:bodyPr>
          <a:lstStyle/>
          <a:p>
            <a:r>
              <a:rPr lang="en-US" altLang="x-none" sz="1500" b="1" dirty="0">
                <a:ea typeface="ＭＳ Ｐゴシック" charset="-128"/>
              </a:rPr>
              <a:t>Christian Medeiros Adriano </a:t>
            </a:r>
            <a:r>
              <a:rPr lang="en-US" altLang="x-none" sz="1500" dirty="0">
                <a:ea typeface="ＭＳ Ｐゴシック" charset="-128"/>
              </a:rPr>
              <a:t>(</a:t>
            </a:r>
            <a:r>
              <a:rPr lang="en-US" altLang="x-none" sz="1500" dirty="0">
                <a:ea typeface="ＭＳ Ｐゴシック" charset="-128"/>
                <a:hlinkClick r:id="rId3"/>
              </a:rPr>
              <a:t>christian.adriano@hpi.de</a:t>
            </a:r>
            <a:r>
              <a:rPr lang="en-US" altLang="x-none" sz="1500" dirty="0">
                <a:ea typeface="ＭＳ Ｐゴシック" charset="-128"/>
              </a:rPr>
              <a:t>) - </a:t>
            </a:r>
            <a:r>
              <a:rPr lang="en-US" altLang="x-none" sz="1500" b="1" dirty="0">
                <a:ea typeface="ＭＳ Ｐゴシック" charset="-128"/>
              </a:rPr>
              <a:t>“Chris”</a:t>
            </a:r>
          </a:p>
          <a:p>
            <a:r>
              <a:rPr lang="en-US" altLang="x-none" sz="1200" dirty="0">
                <a:ea typeface="ＭＳ Ｐゴシック" charset="-128"/>
              </a:rPr>
              <a:t>Sona Ghahremani (</a:t>
            </a:r>
            <a:r>
              <a:rPr lang="en-US" altLang="x-none" sz="1200" dirty="0">
                <a:ea typeface="ＭＳ Ｐゴシック" charset="-128"/>
                <a:hlinkClick r:id="rId4"/>
              </a:rPr>
              <a:t>sona.ghahremani@hpi.de</a:t>
            </a:r>
            <a:r>
              <a:rPr lang="en-US" altLang="x-none" sz="1200" dirty="0">
                <a:ea typeface="ＭＳ Ｐゴシック" charset="-128"/>
              </a:rPr>
              <a:t> )</a:t>
            </a:r>
          </a:p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5"/>
              </a:rPr>
              <a:t>holger.giese@hpi.de)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endParaRPr lang="en-US" altLang="x-none" sz="1200" dirty="0">
              <a:ea typeface="ＭＳ Ｐゴシック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7F78-CC51-461C-B5EE-BC207E04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099B0-1513-4349-8EBE-670AA0411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8F596-6B1E-4950-AB14-4D6A9E7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41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410357"/>
            <a:ext cx="11228913" cy="1493807"/>
          </a:xfrm>
          <a:noFill/>
        </p:spPr>
        <p:txBody>
          <a:bodyPr/>
          <a:lstStyle/>
          <a:p>
            <a:r>
              <a:rPr lang="en-US" dirty="0"/>
              <a:t>Discrete/Combinatorial Optimization with </a:t>
            </a:r>
            <a:br>
              <a:rPr lang="en-US" dirty="0"/>
            </a:br>
            <a:r>
              <a:rPr lang="en-US" dirty="0"/>
              <a:t>Submodular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A18C0-6FBC-4431-B32A-FEA349EDD5CE}"/>
              </a:ext>
            </a:extLst>
          </p:cNvPr>
          <p:cNvSpPr txBox="1"/>
          <p:nvPr/>
        </p:nvSpPr>
        <p:spPr bwMode="gray">
          <a:xfrm>
            <a:off x="572511" y="187246"/>
            <a:ext cx="114441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How do we </a:t>
            </a:r>
            <a:r>
              <a:rPr lang="en-US" b="1" dirty="0">
                <a:latin typeface="Calibri" panose="020F0502020204030204" pitchFamily="34" charset="0"/>
              </a:rPr>
              <a:t>build theories?</a:t>
            </a: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Dominic Welsh 1976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"…mathematical generalization often lays bare the important bits of information about the problem at hand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08E142-0FBB-4B60-9414-89AD85453314}"/>
              </a:ext>
            </a:extLst>
          </p:cNvPr>
          <p:cNvSpPr/>
          <p:nvPr/>
        </p:nvSpPr>
        <p:spPr bwMode="gray">
          <a:xfrm>
            <a:off x="3673784" y="906308"/>
            <a:ext cx="1747880" cy="8577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Problem solving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6BA862-DE3E-4A81-81A0-4C5BF5C18267}"/>
              </a:ext>
            </a:extLst>
          </p:cNvPr>
          <p:cNvSpPr/>
          <p:nvPr/>
        </p:nvSpPr>
        <p:spPr bwMode="gray">
          <a:xfrm>
            <a:off x="5927414" y="883174"/>
            <a:ext cx="1747880" cy="8577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Problem thinking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8F25BC8A-E82D-4598-9D7D-F9380100257A}"/>
              </a:ext>
            </a:extLst>
          </p:cNvPr>
          <p:cNvCxnSpPr>
            <a:cxnSpLocks/>
            <a:stCxn id="3" idx="0"/>
            <a:endCxn id="6" idx="0"/>
          </p:cNvCxnSpPr>
          <p:nvPr/>
        </p:nvCxnSpPr>
        <p:spPr bwMode="gray">
          <a:xfrm rot="5400000" flipH="1" flipV="1">
            <a:off x="5662972" y="-232074"/>
            <a:ext cx="23134" cy="2253630"/>
          </a:xfrm>
          <a:prstGeom prst="curvedConnector3">
            <a:avLst>
              <a:gd name="adj1" fmla="val 3012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2EBBE264-87E3-4AD1-B1A7-E32998E5D3B7}"/>
              </a:ext>
            </a:extLst>
          </p:cNvPr>
          <p:cNvCxnSpPr>
            <a:cxnSpLocks/>
            <a:stCxn id="3" idx="4"/>
            <a:endCxn id="6" idx="4"/>
          </p:cNvCxnSpPr>
          <p:nvPr/>
        </p:nvCxnSpPr>
        <p:spPr bwMode="gray">
          <a:xfrm rot="5400000" flipH="1" flipV="1">
            <a:off x="5662972" y="625682"/>
            <a:ext cx="23134" cy="2253630"/>
          </a:xfrm>
          <a:prstGeom prst="curvedConnector3">
            <a:avLst>
              <a:gd name="adj1" fmla="val -2946978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7212E3-E294-4BA4-AAE4-623587D2C64F}"/>
              </a:ext>
            </a:extLst>
          </p:cNvPr>
          <p:cNvSpPr txBox="1"/>
          <p:nvPr/>
        </p:nvSpPr>
        <p:spPr bwMode="gray">
          <a:xfrm>
            <a:off x="570486" y="1644238"/>
            <a:ext cx="32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 Which methods and tools can </a:t>
            </a:r>
            <a:r>
              <a:rPr lang="en-US" dirty="0">
                <a:latin typeface="Calibri" panose="020F0502020204030204" pitchFamily="34" charset="0"/>
              </a:rPr>
              <a:t>we</a:t>
            </a:r>
            <a:r>
              <a:rPr lang="en-US" sz="1800" dirty="0">
                <a:effectLst/>
                <a:latin typeface="Calibri" panose="020F0502020204030204" pitchFamily="34" charset="0"/>
              </a:rPr>
              <a:t> apply to solve this problem?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82AC89-ECDB-40A1-9102-686C72A79DFF}"/>
              </a:ext>
            </a:extLst>
          </p:cNvPr>
          <p:cNvSpPr txBox="1"/>
          <p:nvPr/>
        </p:nvSpPr>
        <p:spPr bwMode="gray">
          <a:xfrm>
            <a:off x="7760256" y="1644238"/>
            <a:ext cx="31113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What is the structure that would help us solve more of these problems?</a:t>
            </a:r>
            <a:endParaRPr lang="en-US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85218B1-AFA8-43A7-BA33-37DD10A66BF3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 bwMode="gray">
          <a:xfrm rot="10800000" flipV="1">
            <a:off x="2182826" y="1335186"/>
            <a:ext cx="1490958" cy="309052"/>
          </a:xfrm>
          <a:prstGeom prst="bentConnector2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DB609D8-804B-4DA4-BC6E-224103121A8F}"/>
              </a:ext>
            </a:extLst>
          </p:cNvPr>
          <p:cNvCxnSpPr>
            <a:cxnSpLocks/>
            <a:stCxn id="6" idx="6"/>
            <a:endCxn id="23" idx="0"/>
          </p:cNvCxnSpPr>
          <p:nvPr/>
        </p:nvCxnSpPr>
        <p:spPr bwMode="gray">
          <a:xfrm>
            <a:off x="7675294" y="1312052"/>
            <a:ext cx="1640657" cy="332186"/>
          </a:xfrm>
          <a:prstGeom prst="bentConnector2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718729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4EB9-9ABC-4759-9370-8939EC44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76293"/>
          </a:xfrm>
        </p:spPr>
        <p:txBody>
          <a:bodyPr/>
          <a:lstStyle/>
          <a:p>
            <a:r>
              <a:rPr lang="en-US" dirty="0"/>
              <a:t>Discrete Optimization </a:t>
            </a:r>
            <a:r>
              <a:rPr lang="en-US" sz="1800" dirty="0"/>
              <a:t>[</a:t>
            </a:r>
            <a:r>
              <a:rPr lang="en-US" sz="1800" dirty="0" err="1"/>
              <a:t>Vondrak</a:t>
            </a:r>
            <a:r>
              <a:rPr lang="en-US" sz="1800" dirty="0"/>
              <a:t> 2014]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7EF8-EFEF-495C-8334-902C95BDD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56479"/>
            <a:ext cx="11473384" cy="15532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Discrete or Combinatorial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“Discrete” because the choices are discrete, for instance, we do not take a fraction of a node or edge.</a:t>
            </a:r>
          </a:p>
          <a:p>
            <a:r>
              <a:rPr lang="en-US" dirty="0"/>
              <a:t>Maximize or Minimize an objective function </a:t>
            </a:r>
            <a:r>
              <a:rPr lang="en-US" i="1" dirty="0"/>
              <a:t>F(S)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DD47B-2DFA-4FA9-966E-60AC3E67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EB9F74-FDC7-469A-A464-C86877602D28}"/>
              </a:ext>
            </a:extLst>
          </p:cNvPr>
          <p:cNvSpPr txBox="1"/>
          <p:nvPr/>
        </p:nvSpPr>
        <p:spPr bwMode="gray">
          <a:xfrm>
            <a:off x="-21366" y="6598227"/>
            <a:ext cx="1128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 err="1">
                <a:latin typeface="+mj-lt"/>
              </a:rPr>
              <a:t>Vondrak</a:t>
            </a:r>
            <a:r>
              <a:rPr lang="en-US" sz="1000" dirty="0">
                <a:latin typeface="+mj-lt"/>
              </a:rPr>
              <a:t>, J., (2012), Submodular Functions and Their Applications, </a:t>
            </a:r>
            <a:r>
              <a:rPr lang="en-US" sz="1000" i="1" dirty="0">
                <a:latin typeface="+mj-lt"/>
              </a:rPr>
              <a:t>Discrete Math Conference</a:t>
            </a:r>
            <a:r>
              <a:rPr lang="en-US" sz="1000" dirty="0">
                <a:latin typeface="+mj-lt"/>
              </a:rPr>
              <a:t>, </a:t>
            </a:r>
            <a:r>
              <a:rPr lang="de-DE" sz="1000" dirty="0">
                <a:effectLst/>
                <a:latin typeface="+mj-lt"/>
                <a:hlinkClick r:id="rId3"/>
              </a:rPr>
              <a:t>https://theory.stanford.edu/~jvondrak/data/SIDMA-plenary-talk.pdf</a:t>
            </a:r>
            <a:endParaRPr lang="en-US" sz="10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0E2B4-0D7C-459D-A887-B0BE12C789BD}"/>
              </a:ext>
            </a:extLst>
          </p:cNvPr>
          <p:cNvSpPr txBox="1"/>
          <p:nvPr/>
        </p:nvSpPr>
        <p:spPr bwMode="gray">
          <a:xfrm>
            <a:off x="5915563" y="1878032"/>
            <a:ext cx="6244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https://youtu.be/Y3u_hvxayDY?t=1860</a:t>
            </a:r>
          </a:p>
        </p:txBody>
      </p:sp>
    </p:spTree>
    <p:extLst>
      <p:ext uri="{BB962C8B-B14F-4D97-AF65-F5344CB8AC3E}">
        <p14:creationId xmlns:p14="http://schemas.microsoft.com/office/powerpoint/2010/main" val="233112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dark&#10;&#10;Description automatically generated">
            <a:extLst>
              <a:ext uri="{FF2B5EF4-FFF2-40B4-BE49-F238E27FC236}">
                <a16:creationId xmlns:a16="http://schemas.microsoft.com/office/drawing/2014/main" id="{0103FE35-AFDD-4F94-B2C1-B24DDE1C4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9" y="911580"/>
            <a:ext cx="5450284" cy="2834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28513C-F0C7-4A07-AA31-8CFAB0BBA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Convex, Concave, and Non-Convex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E88BC-0FE1-4B9F-A6E7-3800D770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8B7695-55DE-44EF-8C17-BA21BCBDA51C}"/>
                  </a:ext>
                </a:extLst>
              </p:cNvPr>
              <p:cNvSpPr txBox="1"/>
              <p:nvPr/>
            </p:nvSpPr>
            <p:spPr bwMode="gray">
              <a:xfrm>
                <a:off x="396091" y="4012102"/>
                <a:ext cx="4911889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All secants are below the graph</a:t>
                </a:r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𝒕𝒇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Jensen´s inequality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𝐅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d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8B7695-55DE-44EF-8C17-BA21BCBDA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6091" y="4012102"/>
                <a:ext cx="4911889" cy="1754326"/>
              </a:xfrm>
              <a:prstGeom prst="rect">
                <a:avLst/>
              </a:prstGeom>
              <a:blipFill>
                <a:blip r:embed="rId4"/>
                <a:stretch>
                  <a:fillRect l="-1117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E736415-7F69-41A4-98FE-602F40A25329}"/>
              </a:ext>
            </a:extLst>
          </p:cNvPr>
          <p:cNvSpPr txBox="1"/>
          <p:nvPr/>
        </p:nvSpPr>
        <p:spPr bwMode="gray">
          <a:xfrm>
            <a:off x="5682841" y="3959890"/>
            <a:ext cx="35163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 secants are a above the graph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B4062-2B05-49DD-8F4E-231F6ABC04BB}"/>
              </a:ext>
            </a:extLst>
          </p:cNvPr>
          <p:cNvSpPr txBox="1"/>
          <p:nvPr/>
        </p:nvSpPr>
        <p:spPr bwMode="gray">
          <a:xfrm>
            <a:off x="6096000" y="1178217"/>
            <a:ext cx="163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Concave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A33EE-FDBC-4CA1-9F49-B96B7DF11D9B}"/>
              </a:ext>
            </a:extLst>
          </p:cNvPr>
          <p:cNvSpPr txBox="1"/>
          <p:nvPr/>
        </p:nvSpPr>
        <p:spPr bwMode="gray">
          <a:xfrm>
            <a:off x="9268072" y="1178217"/>
            <a:ext cx="2186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Non-Convex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2EB48-C6B0-4598-B157-417BC85670D1}"/>
              </a:ext>
            </a:extLst>
          </p:cNvPr>
          <p:cNvSpPr txBox="1"/>
          <p:nvPr/>
        </p:nvSpPr>
        <p:spPr bwMode="gray">
          <a:xfrm>
            <a:off x="2016399" y="1066799"/>
            <a:ext cx="1871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Convex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462FC-7C3C-46ED-879D-F536C6DB105C}"/>
              </a:ext>
            </a:extLst>
          </p:cNvPr>
          <p:cNvSpPr txBox="1"/>
          <p:nvPr/>
        </p:nvSpPr>
        <p:spPr bwMode="gray">
          <a:xfrm rot="20411241">
            <a:off x="3070201" y="1801277"/>
            <a:ext cx="1148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secant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25E42F-1B58-4120-AEA5-05606B91D32B}"/>
              </a:ext>
            </a:extLst>
          </p:cNvPr>
          <p:cNvSpPr txBox="1"/>
          <p:nvPr/>
        </p:nvSpPr>
        <p:spPr bwMode="gray">
          <a:xfrm>
            <a:off x="4701593" y="3302042"/>
            <a:ext cx="9812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Wikipedia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6F395C-DFD4-473A-BB0E-7CFC2607B9A8}"/>
              </a:ext>
            </a:extLst>
          </p:cNvPr>
          <p:cNvSpPr txBox="1"/>
          <p:nvPr/>
        </p:nvSpPr>
        <p:spPr bwMode="gray">
          <a:xfrm>
            <a:off x="0" y="6367026"/>
            <a:ext cx="123667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 err="1"/>
              <a:t>Yurii</a:t>
            </a:r>
            <a:r>
              <a:rPr lang="en-US" sz="1100" i="1" dirty="0"/>
              <a:t> </a:t>
            </a:r>
            <a:r>
              <a:rPr lang="en-US" sz="1100" i="1" dirty="0" err="1"/>
              <a:t>Nesterov</a:t>
            </a:r>
            <a:r>
              <a:rPr lang="en-US" sz="1100" i="1" dirty="0"/>
              <a:t> (2004). </a:t>
            </a:r>
            <a:r>
              <a:rPr lang="en-US" sz="1100" i="1" dirty="0">
                <a:hlinkClick r:id="rId5"/>
              </a:rPr>
              <a:t>Introductory Lectures on Convex Optimization: A Basic Course</a:t>
            </a:r>
            <a:r>
              <a:rPr lang="en-US" sz="1100" i="1" dirty="0"/>
              <a:t>. </a:t>
            </a:r>
          </a:p>
          <a:p>
            <a:r>
              <a:rPr lang="en-US" sz="1100" i="1" dirty="0"/>
              <a:t>Dimitri </a:t>
            </a:r>
            <a:r>
              <a:rPr lang="en-US" sz="1100" i="1" dirty="0" err="1"/>
              <a:t>Bertsekas</a:t>
            </a:r>
            <a:r>
              <a:rPr lang="en-US" sz="1100" i="1" dirty="0"/>
              <a:t> (2003). </a:t>
            </a:r>
            <a:r>
              <a:rPr lang="en-US" sz="1100" i="1" dirty="0">
                <a:hlinkClick r:id="rId6"/>
              </a:rPr>
              <a:t>Convex Analysis and Optimization</a:t>
            </a:r>
            <a:r>
              <a:rPr lang="en-US" sz="1100" i="1" dirty="0"/>
              <a:t>. Contributors: Angelia </a:t>
            </a:r>
            <a:r>
              <a:rPr lang="en-US" sz="1100" i="1" dirty="0" err="1"/>
              <a:t>Nedic</a:t>
            </a:r>
            <a:r>
              <a:rPr lang="en-US" sz="1100" i="1" dirty="0"/>
              <a:t> and </a:t>
            </a:r>
            <a:r>
              <a:rPr lang="en-US" sz="1100" i="1" dirty="0" err="1"/>
              <a:t>Asuman</a:t>
            </a:r>
            <a:r>
              <a:rPr lang="en-US" sz="1100" i="1" dirty="0"/>
              <a:t> E. </a:t>
            </a:r>
            <a:r>
              <a:rPr lang="en-US" sz="1100" i="1" dirty="0" err="1"/>
              <a:t>Ozdaglar</a:t>
            </a:r>
            <a:r>
              <a:rPr lang="en-US" sz="1100" i="1" dirty="0"/>
              <a:t>. Athena Scientific.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93249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8E04-5302-40CD-85C6-3E6FA6C5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functions four properties</a:t>
            </a:r>
            <a:r>
              <a:rPr lang="en-US" sz="1400" dirty="0"/>
              <a:t> [</a:t>
            </a:r>
            <a:r>
              <a:rPr lang="en-US" sz="1400" dirty="0" err="1"/>
              <a:t>Lovasz</a:t>
            </a:r>
            <a:r>
              <a:rPr lang="en-US" sz="1400" dirty="0"/>
              <a:t> 1983]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D5CB5-1151-4B5B-8DC1-3AB4D62D6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73" y="1029832"/>
            <a:ext cx="6401402" cy="4041106"/>
          </a:xfrm>
        </p:spPr>
        <p:txBody>
          <a:bodyPr/>
          <a:lstStyle/>
          <a:p>
            <a:r>
              <a:rPr lang="en-US" dirty="0"/>
              <a:t>1. They happen in may models of the world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Economy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Sciences</a:t>
            </a:r>
          </a:p>
          <a:p>
            <a:r>
              <a:rPr lang="en-US" dirty="0"/>
              <a:t>2. They are preserved after many operations and transformations, hence  </a:t>
            </a:r>
            <a:r>
              <a:rPr lang="en-US"/>
              <a:t>Hnce</a:t>
            </a:r>
            <a:r>
              <a:rPr lang="en-US" dirty="0"/>
              <a:t> more complex models and results can be derived from simpler. Same with proofs.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Shift, Restriction, Projection, Intersection, Sum </a:t>
            </a:r>
          </a:p>
          <a:p>
            <a:r>
              <a:rPr lang="en-US" dirty="0"/>
              <a:t>3. They have a sufficient structure for “mathematical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F1CF0-5CCC-493F-8A51-797D5DB5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AD5A96-DDB7-44B0-8292-90D9B6DAD948}"/>
              </a:ext>
            </a:extLst>
          </p:cNvPr>
          <p:cNvSpPr txBox="1"/>
          <p:nvPr/>
        </p:nvSpPr>
        <p:spPr bwMode="gray">
          <a:xfrm>
            <a:off x="0" y="6313723"/>
            <a:ext cx="119857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err="1"/>
              <a:t>Lovász</a:t>
            </a:r>
            <a:r>
              <a:rPr lang="en-US" sz="1100" dirty="0"/>
              <a:t>, L. (1983) "Submodular functions and convexity." </a:t>
            </a:r>
            <a:r>
              <a:rPr lang="en-US" sz="1100" i="1" dirty="0"/>
              <a:t>Mathematical programming the state of the art</a:t>
            </a:r>
            <a:r>
              <a:rPr lang="en-US" sz="1100" dirty="0"/>
              <a:t>. Springer, Berlin, Heidelberg. 235-257.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err="1"/>
              <a:t>Murota</a:t>
            </a:r>
            <a:r>
              <a:rPr lang="en-US" sz="1100" dirty="0"/>
              <a:t>, K. (2019). A survey of fundamental operations on discrete convex functions of various kinds. </a:t>
            </a:r>
            <a:r>
              <a:rPr lang="en-US" sz="1100" i="1" dirty="0"/>
              <a:t>Optimization Methods and Software</a:t>
            </a:r>
            <a:r>
              <a:rPr lang="en-US" sz="1100" dirty="0"/>
              <a:t>, 1-47.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063B4-7F7E-4E47-A2BF-7CAE78377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515" y="2375397"/>
            <a:ext cx="5094241" cy="235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70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F2AE-51C8-4C32-A15B-B3DCE0CF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Combinatorial Optimization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9E0A6-EF4F-490D-884A-16635BDA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15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C7B82F-C92B-460E-B456-E44191AFFF71}"/>
              </a:ext>
            </a:extLst>
          </p:cNvPr>
          <p:cNvSpPr/>
          <p:nvPr/>
        </p:nvSpPr>
        <p:spPr bwMode="gray">
          <a:xfrm>
            <a:off x="916612" y="915453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321125-D973-4E68-B724-528C2DF8B9CF}"/>
              </a:ext>
            </a:extLst>
          </p:cNvPr>
          <p:cNvSpPr/>
          <p:nvPr/>
        </p:nvSpPr>
        <p:spPr bwMode="gray">
          <a:xfrm>
            <a:off x="254213" y="1644401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B3D0A9-D365-47A6-A7E6-E29B20F03135}"/>
              </a:ext>
            </a:extLst>
          </p:cNvPr>
          <p:cNvSpPr/>
          <p:nvPr/>
        </p:nvSpPr>
        <p:spPr bwMode="gray">
          <a:xfrm>
            <a:off x="885181" y="2072966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CA9004-9775-4A00-9B23-2ED6509CB383}"/>
              </a:ext>
            </a:extLst>
          </p:cNvPr>
          <p:cNvSpPr/>
          <p:nvPr/>
        </p:nvSpPr>
        <p:spPr bwMode="gray">
          <a:xfrm>
            <a:off x="1821406" y="1009882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355E4B-BA3B-4839-8B6C-8C99ECE41325}"/>
              </a:ext>
            </a:extLst>
          </p:cNvPr>
          <p:cNvSpPr/>
          <p:nvPr/>
        </p:nvSpPr>
        <p:spPr bwMode="gray">
          <a:xfrm>
            <a:off x="1798569" y="222734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9ACEA4-F2BC-4D28-9DA3-EAA9CF6CFC0A}"/>
              </a:ext>
            </a:extLst>
          </p:cNvPr>
          <p:cNvSpPr/>
          <p:nvPr/>
        </p:nvSpPr>
        <p:spPr bwMode="gray">
          <a:xfrm>
            <a:off x="2449190" y="1644400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F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B15988-052E-4D5D-A2BB-28EE769488E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 bwMode="gray">
          <a:xfrm>
            <a:off x="1397060" y="1147928"/>
            <a:ext cx="424346" cy="944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5CC55A-A2B2-47CA-8D14-36028A50EBD9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 bwMode="gray">
          <a:xfrm flipH="1">
            <a:off x="664301" y="1312312"/>
            <a:ext cx="322671" cy="40017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417080-D56D-45C0-A7AD-8D6D200B59F7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 bwMode="gray">
          <a:xfrm>
            <a:off x="664301" y="2041260"/>
            <a:ext cx="291240" cy="9979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464B4D-C9BF-43FE-9380-1DD9FC126097}"/>
              </a:ext>
            </a:extLst>
          </p:cNvPr>
          <p:cNvCxnSpPr>
            <a:cxnSpLocks/>
            <a:stCxn id="10" idx="2"/>
            <a:endCxn id="8" idx="6"/>
          </p:cNvCxnSpPr>
          <p:nvPr/>
        </p:nvCxnSpPr>
        <p:spPr bwMode="gray">
          <a:xfrm flipH="1" flipV="1">
            <a:off x="1365629" y="2305441"/>
            <a:ext cx="432940" cy="15438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40DF2B7-6298-480C-811B-E86774A8BCE0}"/>
              </a:ext>
            </a:extLst>
          </p:cNvPr>
          <p:cNvCxnSpPr>
            <a:cxnSpLocks/>
            <a:stCxn id="10" idx="7"/>
            <a:endCxn id="11" idx="4"/>
          </p:cNvCxnSpPr>
          <p:nvPr/>
        </p:nvCxnSpPr>
        <p:spPr bwMode="gray">
          <a:xfrm flipV="1">
            <a:off x="2208657" y="2109349"/>
            <a:ext cx="480757" cy="18608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C154E6-01AC-416E-95FB-42753713AD45}"/>
              </a:ext>
            </a:extLst>
          </p:cNvPr>
          <p:cNvCxnSpPr>
            <a:cxnSpLocks/>
            <a:stCxn id="11" idx="0"/>
            <a:endCxn id="9" idx="5"/>
          </p:cNvCxnSpPr>
          <p:nvPr/>
        </p:nvCxnSpPr>
        <p:spPr bwMode="gray">
          <a:xfrm flipH="1" flipV="1">
            <a:off x="2231494" y="1406741"/>
            <a:ext cx="457920" cy="23765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FE3062-F21D-4687-AE79-CA839276B6ED}"/>
              </a:ext>
            </a:extLst>
          </p:cNvPr>
          <p:cNvCxnSpPr>
            <a:cxnSpLocks/>
            <a:stCxn id="10" idx="1"/>
            <a:endCxn id="6" idx="5"/>
          </p:cNvCxnSpPr>
          <p:nvPr/>
        </p:nvCxnSpPr>
        <p:spPr bwMode="gray">
          <a:xfrm flipH="1" flipV="1">
            <a:off x="1326700" y="1312312"/>
            <a:ext cx="542229" cy="9831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B763F7-BDAB-4000-A29C-AF99BDE01D40}"/>
              </a:ext>
            </a:extLst>
          </p:cNvPr>
          <p:cNvCxnSpPr>
            <a:cxnSpLocks/>
            <a:stCxn id="8" idx="7"/>
            <a:endCxn id="9" idx="4"/>
          </p:cNvCxnSpPr>
          <p:nvPr/>
        </p:nvCxnSpPr>
        <p:spPr bwMode="gray">
          <a:xfrm flipV="1">
            <a:off x="1295269" y="1474831"/>
            <a:ext cx="766361" cy="6662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D41FA28-9295-4E48-A858-A833A641CAAB}"/>
              </a:ext>
            </a:extLst>
          </p:cNvPr>
          <p:cNvSpPr txBox="1"/>
          <p:nvPr/>
        </p:nvSpPr>
        <p:spPr bwMode="gray">
          <a:xfrm>
            <a:off x="612536" y="1253630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4FB90D-077A-4D88-BCD2-50C560A223ED}"/>
              </a:ext>
            </a:extLst>
          </p:cNvPr>
          <p:cNvSpPr txBox="1"/>
          <p:nvPr/>
        </p:nvSpPr>
        <p:spPr bwMode="gray">
          <a:xfrm>
            <a:off x="1550289" y="82369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8A6549-BEED-40C8-9ADA-E4FD5ECE48E9}"/>
              </a:ext>
            </a:extLst>
          </p:cNvPr>
          <p:cNvSpPr txBox="1"/>
          <p:nvPr/>
        </p:nvSpPr>
        <p:spPr bwMode="gray">
          <a:xfrm>
            <a:off x="389853" y="2289812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9FC3-70D7-4396-887E-75B361E57B0E}"/>
              </a:ext>
            </a:extLst>
          </p:cNvPr>
          <p:cNvSpPr txBox="1"/>
          <p:nvPr/>
        </p:nvSpPr>
        <p:spPr bwMode="gray">
          <a:xfrm>
            <a:off x="1533375" y="258763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843DD6-B04F-4534-AE49-E707CC75441B}"/>
              </a:ext>
            </a:extLst>
          </p:cNvPr>
          <p:cNvSpPr txBox="1"/>
          <p:nvPr/>
        </p:nvSpPr>
        <p:spPr bwMode="gray">
          <a:xfrm>
            <a:off x="2484180" y="2208338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956D31-52B6-4D88-911A-4C2A0FD3D9C9}"/>
              </a:ext>
            </a:extLst>
          </p:cNvPr>
          <p:cNvSpPr txBox="1"/>
          <p:nvPr/>
        </p:nvSpPr>
        <p:spPr bwMode="gray">
          <a:xfrm>
            <a:off x="2537014" y="1171121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5DDFA9-BB66-48BA-91EE-ED58F7146903}"/>
              </a:ext>
            </a:extLst>
          </p:cNvPr>
          <p:cNvSpPr txBox="1"/>
          <p:nvPr/>
        </p:nvSpPr>
        <p:spPr bwMode="gray">
          <a:xfrm>
            <a:off x="1953862" y="153455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DF1ADE-1B10-4ADF-9F6F-46E4DF021AA9}"/>
              </a:ext>
            </a:extLst>
          </p:cNvPr>
          <p:cNvSpPr txBox="1"/>
          <p:nvPr/>
        </p:nvSpPr>
        <p:spPr bwMode="gray">
          <a:xfrm>
            <a:off x="1351906" y="153455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0359EE62-5923-4F59-BB4B-F7218FC3FAE5}"/>
              </a:ext>
            </a:extLst>
          </p:cNvPr>
          <p:cNvSpPr/>
          <p:nvPr/>
        </p:nvSpPr>
        <p:spPr bwMode="gray">
          <a:xfrm>
            <a:off x="114102" y="860089"/>
            <a:ext cx="2305332" cy="1960745"/>
          </a:xfrm>
          <a:custGeom>
            <a:avLst/>
            <a:gdLst>
              <a:gd name="connsiteX0" fmla="*/ 12405 w 2305332"/>
              <a:gd name="connsiteY0" fmla="*/ 1226127 h 2251363"/>
              <a:gd name="connsiteX1" fmla="*/ 12405 w 2305332"/>
              <a:gd name="connsiteY1" fmla="*/ 1226127 h 2251363"/>
              <a:gd name="connsiteX2" fmla="*/ 19332 w 2305332"/>
              <a:gd name="connsiteY2" fmla="*/ 1108363 h 2251363"/>
              <a:gd name="connsiteX3" fmla="*/ 26259 w 2305332"/>
              <a:gd name="connsiteY3" fmla="*/ 1087582 h 2251363"/>
              <a:gd name="connsiteX4" fmla="*/ 33186 w 2305332"/>
              <a:gd name="connsiteY4" fmla="*/ 983672 h 2251363"/>
              <a:gd name="connsiteX5" fmla="*/ 47041 w 2305332"/>
              <a:gd name="connsiteY5" fmla="*/ 942109 h 2251363"/>
              <a:gd name="connsiteX6" fmla="*/ 67823 w 2305332"/>
              <a:gd name="connsiteY6" fmla="*/ 879763 h 2251363"/>
              <a:gd name="connsiteX7" fmla="*/ 88605 w 2305332"/>
              <a:gd name="connsiteY7" fmla="*/ 831272 h 2251363"/>
              <a:gd name="connsiteX8" fmla="*/ 95532 w 2305332"/>
              <a:gd name="connsiteY8" fmla="*/ 810491 h 2251363"/>
              <a:gd name="connsiteX9" fmla="*/ 102459 w 2305332"/>
              <a:gd name="connsiteY9" fmla="*/ 782782 h 2251363"/>
              <a:gd name="connsiteX10" fmla="*/ 123241 w 2305332"/>
              <a:gd name="connsiteY10" fmla="*/ 768927 h 2251363"/>
              <a:gd name="connsiteX11" fmla="*/ 130168 w 2305332"/>
              <a:gd name="connsiteY11" fmla="*/ 706582 h 2251363"/>
              <a:gd name="connsiteX12" fmla="*/ 137095 w 2305332"/>
              <a:gd name="connsiteY12" fmla="*/ 685800 h 2251363"/>
              <a:gd name="connsiteX13" fmla="*/ 144023 w 2305332"/>
              <a:gd name="connsiteY13" fmla="*/ 602672 h 2251363"/>
              <a:gd name="connsiteX14" fmla="*/ 150950 w 2305332"/>
              <a:gd name="connsiteY14" fmla="*/ 554182 h 2251363"/>
              <a:gd name="connsiteX15" fmla="*/ 185586 w 2305332"/>
              <a:gd name="connsiteY15" fmla="*/ 498763 h 2251363"/>
              <a:gd name="connsiteX16" fmla="*/ 220223 w 2305332"/>
              <a:gd name="connsiteY16" fmla="*/ 450272 h 2251363"/>
              <a:gd name="connsiteX17" fmla="*/ 234077 w 2305332"/>
              <a:gd name="connsiteY17" fmla="*/ 429491 h 2251363"/>
              <a:gd name="connsiteX18" fmla="*/ 254859 w 2305332"/>
              <a:gd name="connsiteY18" fmla="*/ 415636 h 2251363"/>
              <a:gd name="connsiteX19" fmla="*/ 310277 w 2305332"/>
              <a:gd name="connsiteY19" fmla="*/ 394854 h 2251363"/>
              <a:gd name="connsiteX20" fmla="*/ 372623 w 2305332"/>
              <a:gd name="connsiteY20" fmla="*/ 387927 h 2251363"/>
              <a:gd name="connsiteX21" fmla="*/ 455750 w 2305332"/>
              <a:gd name="connsiteY21" fmla="*/ 374072 h 2251363"/>
              <a:gd name="connsiteX22" fmla="*/ 497314 w 2305332"/>
              <a:gd name="connsiteY22" fmla="*/ 360218 h 2251363"/>
              <a:gd name="connsiteX23" fmla="*/ 566586 w 2305332"/>
              <a:gd name="connsiteY23" fmla="*/ 318654 h 2251363"/>
              <a:gd name="connsiteX24" fmla="*/ 580441 w 2305332"/>
              <a:gd name="connsiteY24" fmla="*/ 270163 h 2251363"/>
              <a:gd name="connsiteX25" fmla="*/ 601223 w 2305332"/>
              <a:gd name="connsiteY25" fmla="*/ 256309 h 2251363"/>
              <a:gd name="connsiteX26" fmla="*/ 628932 w 2305332"/>
              <a:gd name="connsiteY26" fmla="*/ 214745 h 2251363"/>
              <a:gd name="connsiteX27" fmla="*/ 642786 w 2305332"/>
              <a:gd name="connsiteY27" fmla="*/ 166254 h 2251363"/>
              <a:gd name="connsiteX28" fmla="*/ 670495 w 2305332"/>
              <a:gd name="connsiteY28" fmla="*/ 124691 h 2251363"/>
              <a:gd name="connsiteX29" fmla="*/ 691277 w 2305332"/>
              <a:gd name="connsiteY29" fmla="*/ 110836 h 2251363"/>
              <a:gd name="connsiteX30" fmla="*/ 732841 w 2305332"/>
              <a:gd name="connsiteY30" fmla="*/ 69272 h 2251363"/>
              <a:gd name="connsiteX31" fmla="*/ 753623 w 2305332"/>
              <a:gd name="connsiteY31" fmla="*/ 62345 h 2251363"/>
              <a:gd name="connsiteX32" fmla="*/ 774405 w 2305332"/>
              <a:gd name="connsiteY32" fmla="*/ 48491 h 2251363"/>
              <a:gd name="connsiteX33" fmla="*/ 815968 w 2305332"/>
              <a:gd name="connsiteY33" fmla="*/ 41563 h 2251363"/>
              <a:gd name="connsiteX34" fmla="*/ 843677 w 2305332"/>
              <a:gd name="connsiteY34" fmla="*/ 13854 h 2251363"/>
              <a:gd name="connsiteX35" fmla="*/ 871386 w 2305332"/>
              <a:gd name="connsiteY35" fmla="*/ 6927 h 2251363"/>
              <a:gd name="connsiteX36" fmla="*/ 933732 w 2305332"/>
              <a:gd name="connsiteY36" fmla="*/ 0 h 2251363"/>
              <a:gd name="connsiteX37" fmla="*/ 1203895 w 2305332"/>
              <a:gd name="connsiteY37" fmla="*/ 6927 h 2251363"/>
              <a:gd name="connsiteX38" fmla="*/ 1245459 w 2305332"/>
              <a:gd name="connsiteY38" fmla="*/ 20782 h 2251363"/>
              <a:gd name="connsiteX39" fmla="*/ 1259314 w 2305332"/>
              <a:gd name="connsiteY39" fmla="*/ 41563 h 2251363"/>
              <a:gd name="connsiteX40" fmla="*/ 1280095 w 2305332"/>
              <a:gd name="connsiteY40" fmla="*/ 55418 h 2251363"/>
              <a:gd name="connsiteX41" fmla="*/ 1307805 w 2305332"/>
              <a:gd name="connsiteY41" fmla="*/ 96982 h 2251363"/>
              <a:gd name="connsiteX42" fmla="*/ 1321659 w 2305332"/>
              <a:gd name="connsiteY42" fmla="*/ 117763 h 2251363"/>
              <a:gd name="connsiteX43" fmla="*/ 1328586 w 2305332"/>
              <a:gd name="connsiteY43" fmla="*/ 138545 h 2251363"/>
              <a:gd name="connsiteX44" fmla="*/ 1356295 w 2305332"/>
              <a:gd name="connsiteY44" fmla="*/ 187036 h 2251363"/>
              <a:gd name="connsiteX45" fmla="*/ 1390932 w 2305332"/>
              <a:gd name="connsiteY45" fmla="*/ 235527 h 2251363"/>
              <a:gd name="connsiteX46" fmla="*/ 1397859 w 2305332"/>
              <a:gd name="connsiteY46" fmla="*/ 256309 h 2251363"/>
              <a:gd name="connsiteX47" fmla="*/ 1439423 w 2305332"/>
              <a:gd name="connsiteY47" fmla="*/ 290945 h 2251363"/>
              <a:gd name="connsiteX48" fmla="*/ 1467132 w 2305332"/>
              <a:gd name="connsiteY48" fmla="*/ 367145 h 2251363"/>
              <a:gd name="connsiteX49" fmla="*/ 1480986 w 2305332"/>
              <a:gd name="connsiteY49" fmla="*/ 429491 h 2251363"/>
              <a:gd name="connsiteX50" fmla="*/ 1501768 w 2305332"/>
              <a:gd name="connsiteY50" fmla="*/ 498763 h 2251363"/>
              <a:gd name="connsiteX51" fmla="*/ 1508695 w 2305332"/>
              <a:gd name="connsiteY51" fmla="*/ 554182 h 2251363"/>
              <a:gd name="connsiteX52" fmla="*/ 1515623 w 2305332"/>
              <a:gd name="connsiteY52" fmla="*/ 574963 h 2251363"/>
              <a:gd name="connsiteX53" fmla="*/ 1536405 w 2305332"/>
              <a:gd name="connsiteY53" fmla="*/ 630382 h 2251363"/>
              <a:gd name="connsiteX54" fmla="*/ 1543332 w 2305332"/>
              <a:gd name="connsiteY54" fmla="*/ 727363 h 2251363"/>
              <a:gd name="connsiteX55" fmla="*/ 1550259 w 2305332"/>
              <a:gd name="connsiteY55" fmla="*/ 748145 h 2251363"/>
              <a:gd name="connsiteX56" fmla="*/ 1564114 w 2305332"/>
              <a:gd name="connsiteY56" fmla="*/ 831272 h 2251363"/>
              <a:gd name="connsiteX57" fmla="*/ 1571041 w 2305332"/>
              <a:gd name="connsiteY57" fmla="*/ 852054 h 2251363"/>
              <a:gd name="connsiteX58" fmla="*/ 1598750 w 2305332"/>
              <a:gd name="connsiteY58" fmla="*/ 921327 h 2251363"/>
              <a:gd name="connsiteX59" fmla="*/ 1619532 w 2305332"/>
              <a:gd name="connsiteY59" fmla="*/ 935182 h 2251363"/>
              <a:gd name="connsiteX60" fmla="*/ 1640314 w 2305332"/>
              <a:gd name="connsiteY60" fmla="*/ 1018309 h 2251363"/>
              <a:gd name="connsiteX61" fmla="*/ 1654168 w 2305332"/>
              <a:gd name="connsiteY61" fmla="*/ 1039091 h 2251363"/>
              <a:gd name="connsiteX62" fmla="*/ 1661095 w 2305332"/>
              <a:gd name="connsiteY62" fmla="*/ 1059872 h 2251363"/>
              <a:gd name="connsiteX63" fmla="*/ 1681877 w 2305332"/>
              <a:gd name="connsiteY63" fmla="*/ 1080654 h 2251363"/>
              <a:gd name="connsiteX64" fmla="*/ 1695732 w 2305332"/>
              <a:gd name="connsiteY64" fmla="*/ 1101436 h 2251363"/>
              <a:gd name="connsiteX65" fmla="*/ 1737295 w 2305332"/>
              <a:gd name="connsiteY65" fmla="*/ 1129145 h 2251363"/>
              <a:gd name="connsiteX66" fmla="*/ 1758077 w 2305332"/>
              <a:gd name="connsiteY66" fmla="*/ 1163782 h 2251363"/>
              <a:gd name="connsiteX67" fmla="*/ 1785786 w 2305332"/>
              <a:gd name="connsiteY67" fmla="*/ 1177636 h 2251363"/>
              <a:gd name="connsiteX68" fmla="*/ 1806568 w 2305332"/>
              <a:gd name="connsiteY68" fmla="*/ 1191491 h 2251363"/>
              <a:gd name="connsiteX69" fmla="*/ 1813495 w 2305332"/>
              <a:gd name="connsiteY69" fmla="*/ 1212272 h 2251363"/>
              <a:gd name="connsiteX70" fmla="*/ 1855059 w 2305332"/>
              <a:gd name="connsiteY70" fmla="*/ 1239982 h 2251363"/>
              <a:gd name="connsiteX71" fmla="*/ 1889695 w 2305332"/>
              <a:gd name="connsiteY71" fmla="*/ 1288472 h 2251363"/>
              <a:gd name="connsiteX72" fmla="*/ 1931259 w 2305332"/>
              <a:gd name="connsiteY72" fmla="*/ 1316182 h 2251363"/>
              <a:gd name="connsiteX73" fmla="*/ 1945114 w 2305332"/>
              <a:gd name="connsiteY73" fmla="*/ 1336963 h 2251363"/>
              <a:gd name="connsiteX74" fmla="*/ 1986677 w 2305332"/>
              <a:gd name="connsiteY74" fmla="*/ 1364672 h 2251363"/>
              <a:gd name="connsiteX75" fmla="*/ 2000532 w 2305332"/>
              <a:gd name="connsiteY75" fmla="*/ 1385454 h 2251363"/>
              <a:gd name="connsiteX76" fmla="*/ 2028241 w 2305332"/>
              <a:gd name="connsiteY76" fmla="*/ 1392382 h 2251363"/>
              <a:gd name="connsiteX77" fmla="*/ 2049023 w 2305332"/>
              <a:gd name="connsiteY77" fmla="*/ 1399309 h 2251363"/>
              <a:gd name="connsiteX78" fmla="*/ 2076732 w 2305332"/>
              <a:gd name="connsiteY78" fmla="*/ 1413163 h 2251363"/>
              <a:gd name="connsiteX79" fmla="*/ 2132150 w 2305332"/>
              <a:gd name="connsiteY79" fmla="*/ 1427018 h 2251363"/>
              <a:gd name="connsiteX80" fmla="*/ 2152932 w 2305332"/>
              <a:gd name="connsiteY80" fmla="*/ 1440872 h 2251363"/>
              <a:gd name="connsiteX81" fmla="*/ 2166786 w 2305332"/>
              <a:gd name="connsiteY81" fmla="*/ 1461654 h 2251363"/>
              <a:gd name="connsiteX82" fmla="*/ 2187568 w 2305332"/>
              <a:gd name="connsiteY82" fmla="*/ 1468582 h 2251363"/>
              <a:gd name="connsiteX83" fmla="*/ 2215277 w 2305332"/>
              <a:gd name="connsiteY83" fmla="*/ 1524000 h 2251363"/>
              <a:gd name="connsiteX84" fmla="*/ 2222205 w 2305332"/>
              <a:gd name="connsiteY84" fmla="*/ 1544782 h 2251363"/>
              <a:gd name="connsiteX85" fmla="*/ 2263768 w 2305332"/>
              <a:gd name="connsiteY85" fmla="*/ 1586345 h 2251363"/>
              <a:gd name="connsiteX86" fmla="*/ 2270695 w 2305332"/>
              <a:gd name="connsiteY86" fmla="*/ 1620982 h 2251363"/>
              <a:gd name="connsiteX87" fmla="*/ 2305332 w 2305332"/>
              <a:gd name="connsiteY87" fmla="*/ 1669472 h 2251363"/>
              <a:gd name="connsiteX88" fmla="*/ 2291477 w 2305332"/>
              <a:gd name="connsiteY88" fmla="*/ 1828800 h 2251363"/>
              <a:gd name="connsiteX89" fmla="*/ 2277623 w 2305332"/>
              <a:gd name="connsiteY89" fmla="*/ 1849582 h 2251363"/>
              <a:gd name="connsiteX90" fmla="*/ 2270695 w 2305332"/>
              <a:gd name="connsiteY90" fmla="*/ 1870363 h 2251363"/>
              <a:gd name="connsiteX91" fmla="*/ 2256841 w 2305332"/>
              <a:gd name="connsiteY91" fmla="*/ 1918854 h 2251363"/>
              <a:gd name="connsiteX92" fmla="*/ 2242986 w 2305332"/>
              <a:gd name="connsiteY92" fmla="*/ 1946563 h 2251363"/>
              <a:gd name="connsiteX93" fmla="*/ 2222205 w 2305332"/>
              <a:gd name="connsiteY93" fmla="*/ 1953491 h 2251363"/>
              <a:gd name="connsiteX94" fmla="*/ 2187568 w 2305332"/>
              <a:gd name="connsiteY94" fmla="*/ 2001982 h 2251363"/>
              <a:gd name="connsiteX95" fmla="*/ 2159859 w 2305332"/>
              <a:gd name="connsiteY95" fmla="*/ 2043545 h 2251363"/>
              <a:gd name="connsiteX96" fmla="*/ 2146005 w 2305332"/>
              <a:gd name="connsiteY96" fmla="*/ 2064327 h 2251363"/>
              <a:gd name="connsiteX97" fmla="*/ 2118295 w 2305332"/>
              <a:gd name="connsiteY97" fmla="*/ 2085109 h 2251363"/>
              <a:gd name="connsiteX98" fmla="*/ 2111368 w 2305332"/>
              <a:gd name="connsiteY98" fmla="*/ 2105891 h 2251363"/>
              <a:gd name="connsiteX99" fmla="*/ 2083659 w 2305332"/>
              <a:gd name="connsiteY99" fmla="*/ 2182091 h 2251363"/>
              <a:gd name="connsiteX100" fmla="*/ 2062877 w 2305332"/>
              <a:gd name="connsiteY100" fmla="*/ 2195945 h 2251363"/>
              <a:gd name="connsiteX101" fmla="*/ 2042095 w 2305332"/>
              <a:gd name="connsiteY101" fmla="*/ 2202872 h 2251363"/>
              <a:gd name="connsiteX102" fmla="*/ 1993605 w 2305332"/>
              <a:gd name="connsiteY102" fmla="*/ 2230582 h 2251363"/>
              <a:gd name="connsiteX103" fmla="*/ 1972823 w 2305332"/>
              <a:gd name="connsiteY103" fmla="*/ 2237509 h 2251363"/>
              <a:gd name="connsiteX104" fmla="*/ 1889695 w 2305332"/>
              <a:gd name="connsiteY104" fmla="*/ 2251363 h 2251363"/>
              <a:gd name="connsiteX105" fmla="*/ 1141550 w 2305332"/>
              <a:gd name="connsiteY105" fmla="*/ 2244436 h 2251363"/>
              <a:gd name="connsiteX106" fmla="*/ 1058423 w 2305332"/>
              <a:gd name="connsiteY106" fmla="*/ 2223654 h 2251363"/>
              <a:gd name="connsiteX107" fmla="*/ 635859 w 2305332"/>
              <a:gd name="connsiteY107" fmla="*/ 2216727 h 2251363"/>
              <a:gd name="connsiteX108" fmla="*/ 615077 w 2305332"/>
              <a:gd name="connsiteY108" fmla="*/ 2195945 h 2251363"/>
              <a:gd name="connsiteX109" fmla="*/ 594295 w 2305332"/>
              <a:gd name="connsiteY109" fmla="*/ 2182091 h 2251363"/>
              <a:gd name="connsiteX110" fmla="*/ 580441 w 2305332"/>
              <a:gd name="connsiteY110" fmla="*/ 2161309 h 2251363"/>
              <a:gd name="connsiteX111" fmla="*/ 545805 w 2305332"/>
              <a:gd name="connsiteY111" fmla="*/ 2112818 h 2251363"/>
              <a:gd name="connsiteX112" fmla="*/ 518095 w 2305332"/>
              <a:gd name="connsiteY112" fmla="*/ 2036618 h 2251363"/>
              <a:gd name="connsiteX113" fmla="*/ 497314 w 2305332"/>
              <a:gd name="connsiteY113" fmla="*/ 2015836 h 2251363"/>
              <a:gd name="connsiteX114" fmla="*/ 448823 w 2305332"/>
              <a:gd name="connsiteY114" fmla="*/ 1967345 h 2251363"/>
              <a:gd name="connsiteX115" fmla="*/ 386477 w 2305332"/>
              <a:gd name="connsiteY115" fmla="*/ 1905000 h 2251363"/>
              <a:gd name="connsiteX116" fmla="*/ 365695 w 2305332"/>
              <a:gd name="connsiteY116" fmla="*/ 1898072 h 2251363"/>
              <a:gd name="connsiteX117" fmla="*/ 351841 w 2305332"/>
              <a:gd name="connsiteY117" fmla="*/ 1877291 h 2251363"/>
              <a:gd name="connsiteX118" fmla="*/ 310277 w 2305332"/>
              <a:gd name="connsiteY118" fmla="*/ 1856509 h 2251363"/>
              <a:gd name="connsiteX119" fmla="*/ 275641 w 2305332"/>
              <a:gd name="connsiteY119" fmla="*/ 1835727 h 2251363"/>
              <a:gd name="connsiteX120" fmla="*/ 247932 w 2305332"/>
              <a:gd name="connsiteY120" fmla="*/ 1780309 h 2251363"/>
              <a:gd name="connsiteX121" fmla="*/ 220223 w 2305332"/>
              <a:gd name="connsiteY121" fmla="*/ 1731818 h 2251363"/>
              <a:gd name="connsiteX122" fmla="*/ 213295 w 2305332"/>
              <a:gd name="connsiteY122" fmla="*/ 1704109 h 2251363"/>
              <a:gd name="connsiteX123" fmla="*/ 206368 w 2305332"/>
              <a:gd name="connsiteY123" fmla="*/ 1648691 h 2251363"/>
              <a:gd name="connsiteX124" fmla="*/ 199441 w 2305332"/>
              <a:gd name="connsiteY124" fmla="*/ 1627909 h 2251363"/>
              <a:gd name="connsiteX125" fmla="*/ 192514 w 2305332"/>
              <a:gd name="connsiteY125" fmla="*/ 1579418 h 2251363"/>
              <a:gd name="connsiteX126" fmla="*/ 185586 w 2305332"/>
              <a:gd name="connsiteY126" fmla="*/ 1517072 h 2251363"/>
              <a:gd name="connsiteX127" fmla="*/ 164805 w 2305332"/>
              <a:gd name="connsiteY127" fmla="*/ 1461654 h 2251363"/>
              <a:gd name="connsiteX128" fmla="*/ 137095 w 2305332"/>
              <a:gd name="connsiteY128" fmla="*/ 1420091 h 2251363"/>
              <a:gd name="connsiteX129" fmla="*/ 109386 w 2305332"/>
              <a:gd name="connsiteY129" fmla="*/ 1406236 h 2251363"/>
              <a:gd name="connsiteX130" fmla="*/ 53968 w 2305332"/>
              <a:gd name="connsiteY130" fmla="*/ 1350818 h 2251363"/>
              <a:gd name="connsiteX131" fmla="*/ 40114 w 2305332"/>
              <a:gd name="connsiteY131" fmla="*/ 1323109 h 2251363"/>
              <a:gd name="connsiteX132" fmla="*/ 33186 w 2305332"/>
              <a:gd name="connsiteY132" fmla="*/ 1288472 h 2251363"/>
              <a:gd name="connsiteX133" fmla="*/ 12405 w 2305332"/>
              <a:gd name="connsiteY133" fmla="*/ 1267691 h 2251363"/>
              <a:gd name="connsiteX134" fmla="*/ 5477 w 2305332"/>
              <a:gd name="connsiteY134" fmla="*/ 1239982 h 2251363"/>
              <a:gd name="connsiteX135" fmla="*/ 12405 w 2305332"/>
              <a:gd name="connsiteY135" fmla="*/ 1226127 h 225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05332" h="2251363">
                <a:moveTo>
                  <a:pt x="12405" y="1226127"/>
                </a:moveTo>
                <a:lnTo>
                  <a:pt x="12405" y="1226127"/>
                </a:lnTo>
                <a:cubicBezTo>
                  <a:pt x="14714" y="1186872"/>
                  <a:pt x="15419" y="1147490"/>
                  <a:pt x="19332" y="1108363"/>
                </a:cubicBezTo>
                <a:cubicBezTo>
                  <a:pt x="20059" y="1101098"/>
                  <a:pt x="25453" y="1094839"/>
                  <a:pt x="26259" y="1087582"/>
                </a:cubicBezTo>
                <a:cubicBezTo>
                  <a:pt x="30092" y="1053081"/>
                  <a:pt x="28277" y="1018037"/>
                  <a:pt x="33186" y="983672"/>
                </a:cubicBezTo>
                <a:cubicBezTo>
                  <a:pt x="35251" y="969215"/>
                  <a:pt x="44177" y="956429"/>
                  <a:pt x="47041" y="942109"/>
                </a:cubicBezTo>
                <a:cubicBezTo>
                  <a:pt x="55993" y="897346"/>
                  <a:pt x="48702" y="918003"/>
                  <a:pt x="67823" y="879763"/>
                </a:cubicBezTo>
                <a:cubicBezTo>
                  <a:pt x="82239" y="822096"/>
                  <a:pt x="64685" y="879110"/>
                  <a:pt x="88605" y="831272"/>
                </a:cubicBezTo>
                <a:cubicBezTo>
                  <a:pt x="91870" y="824741"/>
                  <a:pt x="93526" y="817512"/>
                  <a:pt x="95532" y="810491"/>
                </a:cubicBezTo>
                <a:cubicBezTo>
                  <a:pt x="98147" y="801337"/>
                  <a:pt x="97178" y="790704"/>
                  <a:pt x="102459" y="782782"/>
                </a:cubicBezTo>
                <a:cubicBezTo>
                  <a:pt x="107077" y="775855"/>
                  <a:pt x="116314" y="773545"/>
                  <a:pt x="123241" y="768927"/>
                </a:cubicBezTo>
                <a:cubicBezTo>
                  <a:pt x="125550" y="748145"/>
                  <a:pt x="126731" y="727207"/>
                  <a:pt x="130168" y="706582"/>
                </a:cubicBezTo>
                <a:cubicBezTo>
                  <a:pt x="131368" y="699379"/>
                  <a:pt x="136130" y="693038"/>
                  <a:pt x="137095" y="685800"/>
                </a:cubicBezTo>
                <a:cubicBezTo>
                  <a:pt x="140770" y="658239"/>
                  <a:pt x="141112" y="630325"/>
                  <a:pt x="144023" y="602672"/>
                </a:cubicBezTo>
                <a:cubicBezTo>
                  <a:pt x="145732" y="586434"/>
                  <a:pt x="144886" y="569342"/>
                  <a:pt x="150950" y="554182"/>
                </a:cubicBezTo>
                <a:cubicBezTo>
                  <a:pt x="159040" y="533956"/>
                  <a:pt x="178697" y="519429"/>
                  <a:pt x="185586" y="498763"/>
                </a:cubicBezTo>
                <a:cubicBezTo>
                  <a:pt x="201750" y="450273"/>
                  <a:pt x="185587" y="461819"/>
                  <a:pt x="220223" y="450272"/>
                </a:cubicBezTo>
                <a:cubicBezTo>
                  <a:pt x="224841" y="443345"/>
                  <a:pt x="228190" y="435378"/>
                  <a:pt x="234077" y="429491"/>
                </a:cubicBezTo>
                <a:cubicBezTo>
                  <a:pt x="239964" y="423604"/>
                  <a:pt x="247412" y="419359"/>
                  <a:pt x="254859" y="415636"/>
                </a:cubicBezTo>
                <a:cubicBezTo>
                  <a:pt x="256105" y="415013"/>
                  <a:pt x="301288" y="396352"/>
                  <a:pt x="310277" y="394854"/>
                </a:cubicBezTo>
                <a:cubicBezTo>
                  <a:pt x="330902" y="391416"/>
                  <a:pt x="351841" y="390236"/>
                  <a:pt x="372623" y="387927"/>
                </a:cubicBezTo>
                <a:cubicBezTo>
                  <a:pt x="429446" y="368987"/>
                  <a:pt x="339745" y="397273"/>
                  <a:pt x="455750" y="374072"/>
                </a:cubicBezTo>
                <a:cubicBezTo>
                  <a:pt x="470070" y="371208"/>
                  <a:pt x="497314" y="360218"/>
                  <a:pt x="497314" y="360218"/>
                </a:cubicBezTo>
                <a:cubicBezTo>
                  <a:pt x="547469" y="326781"/>
                  <a:pt x="523984" y="339956"/>
                  <a:pt x="566586" y="318654"/>
                </a:cubicBezTo>
                <a:cubicBezTo>
                  <a:pt x="567038" y="316847"/>
                  <a:pt x="576829" y="274678"/>
                  <a:pt x="580441" y="270163"/>
                </a:cubicBezTo>
                <a:cubicBezTo>
                  <a:pt x="585642" y="263662"/>
                  <a:pt x="594296" y="260927"/>
                  <a:pt x="601223" y="256309"/>
                </a:cubicBezTo>
                <a:cubicBezTo>
                  <a:pt x="610459" y="242454"/>
                  <a:pt x="624894" y="230899"/>
                  <a:pt x="628932" y="214745"/>
                </a:cubicBezTo>
                <a:cubicBezTo>
                  <a:pt x="630562" y="208224"/>
                  <a:pt x="638269" y="174384"/>
                  <a:pt x="642786" y="166254"/>
                </a:cubicBezTo>
                <a:cubicBezTo>
                  <a:pt x="650872" y="151698"/>
                  <a:pt x="656641" y="133927"/>
                  <a:pt x="670495" y="124691"/>
                </a:cubicBezTo>
                <a:lnTo>
                  <a:pt x="691277" y="110836"/>
                </a:lnTo>
                <a:cubicBezTo>
                  <a:pt x="706770" y="87598"/>
                  <a:pt x="705082" y="85134"/>
                  <a:pt x="732841" y="69272"/>
                </a:cubicBezTo>
                <a:cubicBezTo>
                  <a:pt x="739181" y="65649"/>
                  <a:pt x="747092" y="65610"/>
                  <a:pt x="753623" y="62345"/>
                </a:cubicBezTo>
                <a:cubicBezTo>
                  <a:pt x="761070" y="58622"/>
                  <a:pt x="766507" y="51124"/>
                  <a:pt x="774405" y="48491"/>
                </a:cubicBezTo>
                <a:cubicBezTo>
                  <a:pt x="787730" y="44049"/>
                  <a:pt x="802114" y="43872"/>
                  <a:pt x="815968" y="41563"/>
                </a:cubicBezTo>
                <a:cubicBezTo>
                  <a:pt x="825204" y="32327"/>
                  <a:pt x="832600" y="20777"/>
                  <a:pt x="843677" y="13854"/>
                </a:cubicBezTo>
                <a:cubicBezTo>
                  <a:pt x="851750" y="8808"/>
                  <a:pt x="861976" y="8375"/>
                  <a:pt x="871386" y="6927"/>
                </a:cubicBezTo>
                <a:cubicBezTo>
                  <a:pt x="892053" y="3748"/>
                  <a:pt x="912950" y="2309"/>
                  <a:pt x="933732" y="0"/>
                </a:cubicBezTo>
                <a:cubicBezTo>
                  <a:pt x="1023786" y="2309"/>
                  <a:pt x="1114011" y="935"/>
                  <a:pt x="1203895" y="6927"/>
                </a:cubicBezTo>
                <a:cubicBezTo>
                  <a:pt x="1218467" y="7898"/>
                  <a:pt x="1233075" y="13042"/>
                  <a:pt x="1245459" y="20782"/>
                </a:cubicBezTo>
                <a:cubicBezTo>
                  <a:pt x="1252519" y="25194"/>
                  <a:pt x="1253427" y="35676"/>
                  <a:pt x="1259314" y="41563"/>
                </a:cubicBezTo>
                <a:cubicBezTo>
                  <a:pt x="1265201" y="47450"/>
                  <a:pt x="1273168" y="50800"/>
                  <a:pt x="1280095" y="55418"/>
                </a:cubicBezTo>
                <a:lnTo>
                  <a:pt x="1307805" y="96982"/>
                </a:lnTo>
                <a:lnTo>
                  <a:pt x="1321659" y="117763"/>
                </a:lnTo>
                <a:cubicBezTo>
                  <a:pt x="1323968" y="124690"/>
                  <a:pt x="1325320" y="132014"/>
                  <a:pt x="1328586" y="138545"/>
                </a:cubicBezTo>
                <a:cubicBezTo>
                  <a:pt x="1353584" y="188540"/>
                  <a:pt x="1332002" y="126304"/>
                  <a:pt x="1356295" y="187036"/>
                </a:cubicBezTo>
                <a:cubicBezTo>
                  <a:pt x="1376189" y="236770"/>
                  <a:pt x="1354431" y="223360"/>
                  <a:pt x="1390932" y="235527"/>
                </a:cubicBezTo>
                <a:cubicBezTo>
                  <a:pt x="1393241" y="242454"/>
                  <a:pt x="1393809" y="250233"/>
                  <a:pt x="1397859" y="256309"/>
                </a:cubicBezTo>
                <a:cubicBezTo>
                  <a:pt x="1408527" y="272311"/>
                  <a:pt x="1424088" y="280722"/>
                  <a:pt x="1439423" y="290945"/>
                </a:cubicBezTo>
                <a:cubicBezTo>
                  <a:pt x="1468464" y="334509"/>
                  <a:pt x="1440678" y="287780"/>
                  <a:pt x="1467132" y="367145"/>
                </a:cubicBezTo>
                <a:cubicBezTo>
                  <a:pt x="1483784" y="417102"/>
                  <a:pt x="1462696" y="350236"/>
                  <a:pt x="1480986" y="429491"/>
                </a:cubicBezTo>
                <a:cubicBezTo>
                  <a:pt x="1486933" y="455260"/>
                  <a:pt x="1493831" y="474953"/>
                  <a:pt x="1501768" y="498763"/>
                </a:cubicBezTo>
                <a:cubicBezTo>
                  <a:pt x="1504077" y="517236"/>
                  <a:pt x="1505365" y="535866"/>
                  <a:pt x="1508695" y="554182"/>
                </a:cubicBezTo>
                <a:cubicBezTo>
                  <a:pt x="1510001" y="561366"/>
                  <a:pt x="1513059" y="568126"/>
                  <a:pt x="1515623" y="574963"/>
                </a:cubicBezTo>
                <a:cubicBezTo>
                  <a:pt x="1540469" y="641219"/>
                  <a:pt x="1520682" y="583217"/>
                  <a:pt x="1536405" y="630382"/>
                </a:cubicBezTo>
                <a:cubicBezTo>
                  <a:pt x="1538714" y="662709"/>
                  <a:pt x="1539545" y="695176"/>
                  <a:pt x="1543332" y="727363"/>
                </a:cubicBezTo>
                <a:cubicBezTo>
                  <a:pt x="1544185" y="734615"/>
                  <a:pt x="1548827" y="740985"/>
                  <a:pt x="1550259" y="748145"/>
                </a:cubicBezTo>
                <a:cubicBezTo>
                  <a:pt x="1555768" y="775691"/>
                  <a:pt x="1558605" y="803726"/>
                  <a:pt x="1564114" y="831272"/>
                </a:cubicBezTo>
                <a:cubicBezTo>
                  <a:pt x="1565546" y="838432"/>
                  <a:pt x="1569035" y="845033"/>
                  <a:pt x="1571041" y="852054"/>
                </a:cubicBezTo>
                <a:cubicBezTo>
                  <a:pt x="1577814" y="875762"/>
                  <a:pt x="1580201" y="902778"/>
                  <a:pt x="1598750" y="921327"/>
                </a:cubicBezTo>
                <a:cubicBezTo>
                  <a:pt x="1604637" y="927214"/>
                  <a:pt x="1612605" y="930564"/>
                  <a:pt x="1619532" y="935182"/>
                </a:cubicBezTo>
                <a:cubicBezTo>
                  <a:pt x="1651233" y="982733"/>
                  <a:pt x="1616774" y="924150"/>
                  <a:pt x="1640314" y="1018309"/>
                </a:cubicBezTo>
                <a:cubicBezTo>
                  <a:pt x="1642333" y="1026386"/>
                  <a:pt x="1650445" y="1031644"/>
                  <a:pt x="1654168" y="1039091"/>
                </a:cubicBezTo>
                <a:cubicBezTo>
                  <a:pt x="1657433" y="1045622"/>
                  <a:pt x="1657045" y="1053797"/>
                  <a:pt x="1661095" y="1059872"/>
                </a:cubicBezTo>
                <a:cubicBezTo>
                  <a:pt x="1666529" y="1068023"/>
                  <a:pt x="1675605" y="1073128"/>
                  <a:pt x="1681877" y="1080654"/>
                </a:cubicBezTo>
                <a:cubicBezTo>
                  <a:pt x="1687207" y="1087050"/>
                  <a:pt x="1689466" y="1095953"/>
                  <a:pt x="1695732" y="1101436"/>
                </a:cubicBezTo>
                <a:cubicBezTo>
                  <a:pt x="1708263" y="1112401"/>
                  <a:pt x="1737295" y="1129145"/>
                  <a:pt x="1737295" y="1129145"/>
                </a:cubicBezTo>
                <a:cubicBezTo>
                  <a:pt x="1744222" y="1140691"/>
                  <a:pt x="1748556" y="1154261"/>
                  <a:pt x="1758077" y="1163782"/>
                </a:cubicBezTo>
                <a:cubicBezTo>
                  <a:pt x="1765379" y="1171084"/>
                  <a:pt x="1776820" y="1172513"/>
                  <a:pt x="1785786" y="1177636"/>
                </a:cubicBezTo>
                <a:cubicBezTo>
                  <a:pt x="1793015" y="1181767"/>
                  <a:pt x="1799641" y="1186873"/>
                  <a:pt x="1806568" y="1191491"/>
                </a:cubicBezTo>
                <a:cubicBezTo>
                  <a:pt x="1808877" y="1198418"/>
                  <a:pt x="1808332" y="1207109"/>
                  <a:pt x="1813495" y="1212272"/>
                </a:cubicBezTo>
                <a:cubicBezTo>
                  <a:pt x="1825269" y="1224046"/>
                  <a:pt x="1855059" y="1239982"/>
                  <a:pt x="1855059" y="1239982"/>
                </a:cubicBezTo>
                <a:cubicBezTo>
                  <a:pt x="1867913" y="1265688"/>
                  <a:pt x="1866718" y="1270601"/>
                  <a:pt x="1889695" y="1288472"/>
                </a:cubicBezTo>
                <a:cubicBezTo>
                  <a:pt x="1902839" y="1298695"/>
                  <a:pt x="1931259" y="1316182"/>
                  <a:pt x="1931259" y="1316182"/>
                </a:cubicBezTo>
                <a:cubicBezTo>
                  <a:pt x="1935877" y="1323109"/>
                  <a:pt x="1938848" y="1331481"/>
                  <a:pt x="1945114" y="1336963"/>
                </a:cubicBezTo>
                <a:cubicBezTo>
                  <a:pt x="1957645" y="1347928"/>
                  <a:pt x="1986677" y="1364672"/>
                  <a:pt x="1986677" y="1364672"/>
                </a:cubicBezTo>
                <a:cubicBezTo>
                  <a:pt x="1991295" y="1371599"/>
                  <a:pt x="1993605" y="1380836"/>
                  <a:pt x="2000532" y="1385454"/>
                </a:cubicBezTo>
                <a:cubicBezTo>
                  <a:pt x="2008454" y="1390735"/>
                  <a:pt x="2019087" y="1389766"/>
                  <a:pt x="2028241" y="1392382"/>
                </a:cubicBezTo>
                <a:cubicBezTo>
                  <a:pt x="2035262" y="1394388"/>
                  <a:pt x="2042311" y="1396433"/>
                  <a:pt x="2049023" y="1399309"/>
                </a:cubicBezTo>
                <a:cubicBezTo>
                  <a:pt x="2058515" y="1403377"/>
                  <a:pt x="2067240" y="1409095"/>
                  <a:pt x="2076732" y="1413163"/>
                </a:cubicBezTo>
                <a:cubicBezTo>
                  <a:pt x="2095375" y="1421153"/>
                  <a:pt x="2111813" y="1422951"/>
                  <a:pt x="2132150" y="1427018"/>
                </a:cubicBezTo>
                <a:cubicBezTo>
                  <a:pt x="2139077" y="1431636"/>
                  <a:pt x="2147045" y="1434985"/>
                  <a:pt x="2152932" y="1440872"/>
                </a:cubicBezTo>
                <a:cubicBezTo>
                  <a:pt x="2158819" y="1446759"/>
                  <a:pt x="2160285" y="1456453"/>
                  <a:pt x="2166786" y="1461654"/>
                </a:cubicBezTo>
                <a:cubicBezTo>
                  <a:pt x="2172488" y="1466216"/>
                  <a:pt x="2180641" y="1466273"/>
                  <a:pt x="2187568" y="1468582"/>
                </a:cubicBezTo>
                <a:cubicBezTo>
                  <a:pt x="2196804" y="1487055"/>
                  <a:pt x="2208745" y="1504407"/>
                  <a:pt x="2215277" y="1524000"/>
                </a:cubicBezTo>
                <a:cubicBezTo>
                  <a:pt x="2217586" y="1530927"/>
                  <a:pt x="2217722" y="1539018"/>
                  <a:pt x="2222205" y="1544782"/>
                </a:cubicBezTo>
                <a:cubicBezTo>
                  <a:pt x="2234234" y="1560248"/>
                  <a:pt x="2263768" y="1586345"/>
                  <a:pt x="2263768" y="1586345"/>
                </a:cubicBezTo>
                <a:cubicBezTo>
                  <a:pt x="2266077" y="1597891"/>
                  <a:pt x="2263851" y="1611401"/>
                  <a:pt x="2270695" y="1620982"/>
                </a:cubicBezTo>
                <a:cubicBezTo>
                  <a:pt x="2318496" y="1687902"/>
                  <a:pt x="2285480" y="1570210"/>
                  <a:pt x="2305332" y="1669472"/>
                </a:cubicBezTo>
                <a:cubicBezTo>
                  <a:pt x="2300714" y="1722581"/>
                  <a:pt x="2299583" y="1776110"/>
                  <a:pt x="2291477" y="1828800"/>
                </a:cubicBezTo>
                <a:cubicBezTo>
                  <a:pt x="2290211" y="1837029"/>
                  <a:pt x="2281346" y="1842135"/>
                  <a:pt x="2277623" y="1849582"/>
                </a:cubicBezTo>
                <a:cubicBezTo>
                  <a:pt x="2274357" y="1856113"/>
                  <a:pt x="2272701" y="1863342"/>
                  <a:pt x="2270695" y="1870363"/>
                </a:cubicBezTo>
                <a:cubicBezTo>
                  <a:pt x="2265673" y="1887939"/>
                  <a:pt x="2263959" y="1902245"/>
                  <a:pt x="2256841" y="1918854"/>
                </a:cubicBezTo>
                <a:cubicBezTo>
                  <a:pt x="2252773" y="1928346"/>
                  <a:pt x="2250288" y="1939261"/>
                  <a:pt x="2242986" y="1946563"/>
                </a:cubicBezTo>
                <a:cubicBezTo>
                  <a:pt x="2237823" y="1951726"/>
                  <a:pt x="2229132" y="1951182"/>
                  <a:pt x="2222205" y="1953491"/>
                </a:cubicBezTo>
                <a:cubicBezTo>
                  <a:pt x="2177131" y="2021097"/>
                  <a:pt x="2247758" y="1915996"/>
                  <a:pt x="2187568" y="2001982"/>
                </a:cubicBezTo>
                <a:cubicBezTo>
                  <a:pt x="2178019" y="2015623"/>
                  <a:pt x="2169095" y="2029691"/>
                  <a:pt x="2159859" y="2043545"/>
                </a:cubicBezTo>
                <a:cubicBezTo>
                  <a:pt x="2155241" y="2050472"/>
                  <a:pt x="2152665" y="2059332"/>
                  <a:pt x="2146005" y="2064327"/>
                </a:cubicBezTo>
                <a:lnTo>
                  <a:pt x="2118295" y="2085109"/>
                </a:lnTo>
                <a:cubicBezTo>
                  <a:pt x="2115986" y="2092036"/>
                  <a:pt x="2113289" y="2098846"/>
                  <a:pt x="2111368" y="2105891"/>
                </a:cubicBezTo>
                <a:cubicBezTo>
                  <a:pt x="2103981" y="2132979"/>
                  <a:pt x="2104366" y="2161385"/>
                  <a:pt x="2083659" y="2182091"/>
                </a:cubicBezTo>
                <a:cubicBezTo>
                  <a:pt x="2077772" y="2187978"/>
                  <a:pt x="2070324" y="2192222"/>
                  <a:pt x="2062877" y="2195945"/>
                </a:cubicBezTo>
                <a:cubicBezTo>
                  <a:pt x="2056346" y="2199210"/>
                  <a:pt x="2049022" y="2200563"/>
                  <a:pt x="2042095" y="2202872"/>
                </a:cubicBezTo>
                <a:cubicBezTo>
                  <a:pt x="2021225" y="2216786"/>
                  <a:pt x="2018214" y="2220035"/>
                  <a:pt x="1993605" y="2230582"/>
                </a:cubicBezTo>
                <a:cubicBezTo>
                  <a:pt x="1986893" y="2233458"/>
                  <a:pt x="1979844" y="2235503"/>
                  <a:pt x="1972823" y="2237509"/>
                </a:cubicBezTo>
                <a:cubicBezTo>
                  <a:pt x="1937224" y="2247680"/>
                  <a:pt x="1934673" y="2245741"/>
                  <a:pt x="1889695" y="2251363"/>
                </a:cubicBezTo>
                <a:lnTo>
                  <a:pt x="1141550" y="2244436"/>
                </a:lnTo>
                <a:cubicBezTo>
                  <a:pt x="1113004" y="2243484"/>
                  <a:pt x="1086981" y="2224122"/>
                  <a:pt x="1058423" y="2223654"/>
                </a:cubicBezTo>
                <a:lnTo>
                  <a:pt x="635859" y="2216727"/>
                </a:lnTo>
                <a:cubicBezTo>
                  <a:pt x="628932" y="2209800"/>
                  <a:pt x="622603" y="2202217"/>
                  <a:pt x="615077" y="2195945"/>
                </a:cubicBezTo>
                <a:cubicBezTo>
                  <a:pt x="608681" y="2190615"/>
                  <a:pt x="600182" y="2187978"/>
                  <a:pt x="594295" y="2182091"/>
                </a:cubicBezTo>
                <a:cubicBezTo>
                  <a:pt x="588408" y="2176204"/>
                  <a:pt x="585280" y="2168084"/>
                  <a:pt x="580441" y="2161309"/>
                </a:cubicBezTo>
                <a:cubicBezTo>
                  <a:pt x="577427" y="2157090"/>
                  <a:pt x="549648" y="2121465"/>
                  <a:pt x="545805" y="2112818"/>
                </a:cubicBezTo>
                <a:cubicBezTo>
                  <a:pt x="538843" y="2097154"/>
                  <a:pt x="528157" y="2052717"/>
                  <a:pt x="518095" y="2036618"/>
                </a:cubicBezTo>
                <a:cubicBezTo>
                  <a:pt x="512903" y="2028311"/>
                  <a:pt x="503765" y="2023209"/>
                  <a:pt x="497314" y="2015836"/>
                </a:cubicBezTo>
                <a:cubicBezTo>
                  <a:pt x="457001" y="1969763"/>
                  <a:pt x="486076" y="1992181"/>
                  <a:pt x="448823" y="1967345"/>
                </a:cubicBezTo>
                <a:cubicBezTo>
                  <a:pt x="419694" y="1923651"/>
                  <a:pt x="430501" y="1927012"/>
                  <a:pt x="386477" y="1905000"/>
                </a:cubicBezTo>
                <a:cubicBezTo>
                  <a:pt x="379946" y="1901734"/>
                  <a:pt x="372622" y="1900381"/>
                  <a:pt x="365695" y="1898072"/>
                </a:cubicBezTo>
                <a:cubicBezTo>
                  <a:pt x="361077" y="1891145"/>
                  <a:pt x="357728" y="1883178"/>
                  <a:pt x="351841" y="1877291"/>
                </a:cubicBezTo>
                <a:cubicBezTo>
                  <a:pt x="331986" y="1857436"/>
                  <a:pt x="332816" y="1867778"/>
                  <a:pt x="310277" y="1856509"/>
                </a:cubicBezTo>
                <a:cubicBezTo>
                  <a:pt x="298234" y="1850488"/>
                  <a:pt x="287186" y="1842654"/>
                  <a:pt x="275641" y="1835727"/>
                </a:cubicBezTo>
                <a:cubicBezTo>
                  <a:pt x="266405" y="1817254"/>
                  <a:pt x="259388" y="1797493"/>
                  <a:pt x="247932" y="1780309"/>
                </a:cubicBezTo>
                <a:cubicBezTo>
                  <a:pt x="236446" y="1763080"/>
                  <a:pt x="227758" y="1751910"/>
                  <a:pt x="220223" y="1731818"/>
                </a:cubicBezTo>
                <a:cubicBezTo>
                  <a:pt x="216880" y="1722904"/>
                  <a:pt x="215604" y="1713345"/>
                  <a:pt x="213295" y="1704109"/>
                </a:cubicBezTo>
                <a:cubicBezTo>
                  <a:pt x="210986" y="1685636"/>
                  <a:pt x="209698" y="1667007"/>
                  <a:pt x="206368" y="1648691"/>
                </a:cubicBezTo>
                <a:cubicBezTo>
                  <a:pt x="205062" y="1641507"/>
                  <a:pt x="200873" y="1635069"/>
                  <a:pt x="199441" y="1627909"/>
                </a:cubicBezTo>
                <a:cubicBezTo>
                  <a:pt x="196239" y="1611898"/>
                  <a:pt x="194539" y="1595620"/>
                  <a:pt x="192514" y="1579418"/>
                </a:cubicBezTo>
                <a:cubicBezTo>
                  <a:pt x="189920" y="1558670"/>
                  <a:pt x="189024" y="1537697"/>
                  <a:pt x="185586" y="1517072"/>
                </a:cubicBezTo>
                <a:cubicBezTo>
                  <a:pt x="184102" y="1508168"/>
                  <a:pt x="165404" y="1462753"/>
                  <a:pt x="164805" y="1461654"/>
                </a:cubicBezTo>
                <a:cubicBezTo>
                  <a:pt x="156832" y="1447036"/>
                  <a:pt x="151988" y="1427538"/>
                  <a:pt x="137095" y="1420091"/>
                </a:cubicBezTo>
                <a:lnTo>
                  <a:pt x="109386" y="1406236"/>
                </a:lnTo>
                <a:cubicBezTo>
                  <a:pt x="75949" y="1356080"/>
                  <a:pt x="96570" y="1372118"/>
                  <a:pt x="53968" y="1350818"/>
                </a:cubicBezTo>
                <a:cubicBezTo>
                  <a:pt x="49350" y="1341582"/>
                  <a:pt x="43380" y="1332906"/>
                  <a:pt x="40114" y="1323109"/>
                </a:cubicBezTo>
                <a:cubicBezTo>
                  <a:pt x="36391" y="1311939"/>
                  <a:pt x="38452" y="1299003"/>
                  <a:pt x="33186" y="1288472"/>
                </a:cubicBezTo>
                <a:cubicBezTo>
                  <a:pt x="28805" y="1279710"/>
                  <a:pt x="19332" y="1274618"/>
                  <a:pt x="12405" y="1267691"/>
                </a:cubicBezTo>
                <a:cubicBezTo>
                  <a:pt x="10096" y="1258455"/>
                  <a:pt x="9227" y="1248733"/>
                  <a:pt x="5477" y="1239982"/>
                </a:cubicBezTo>
                <a:cubicBezTo>
                  <a:pt x="-9658" y="1204667"/>
                  <a:pt x="11250" y="1228436"/>
                  <a:pt x="12405" y="1226127"/>
                </a:cubicBezTo>
                <a:close/>
              </a:path>
            </a:pathLst>
          </a:custGeom>
          <a:solidFill>
            <a:srgbClr val="B1063A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4ED2E11-5B9A-406A-AF9F-C8322C61CFAC}"/>
              </a:ext>
            </a:extLst>
          </p:cNvPr>
          <p:cNvSpPr/>
          <p:nvPr/>
        </p:nvSpPr>
        <p:spPr bwMode="gray">
          <a:xfrm>
            <a:off x="1046422" y="484304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49B513F-5805-4851-9000-0827F48C7ED5}"/>
              </a:ext>
            </a:extLst>
          </p:cNvPr>
          <p:cNvSpPr/>
          <p:nvPr/>
        </p:nvSpPr>
        <p:spPr bwMode="gray">
          <a:xfrm>
            <a:off x="384023" y="5571995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368C86E-4302-486E-9615-C9BE29D96A2C}"/>
              </a:ext>
            </a:extLst>
          </p:cNvPr>
          <p:cNvSpPr/>
          <p:nvPr/>
        </p:nvSpPr>
        <p:spPr bwMode="gray">
          <a:xfrm>
            <a:off x="1002783" y="605310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9D0D97C-2970-418F-B23F-98D9BF4B97D0}"/>
              </a:ext>
            </a:extLst>
          </p:cNvPr>
          <p:cNvSpPr/>
          <p:nvPr/>
        </p:nvSpPr>
        <p:spPr bwMode="gray">
          <a:xfrm>
            <a:off x="2005563" y="4928606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D5D2E21-7C86-40D1-B774-C78290464933}"/>
              </a:ext>
            </a:extLst>
          </p:cNvPr>
          <p:cNvSpPr/>
          <p:nvPr/>
        </p:nvSpPr>
        <p:spPr bwMode="gray">
          <a:xfrm>
            <a:off x="1928379" y="6154941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46C3B63-18C6-4D7E-B783-BE75AAEE5935}"/>
              </a:ext>
            </a:extLst>
          </p:cNvPr>
          <p:cNvSpPr/>
          <p:nvPr/>
        </p:nvSpPr>
        <p:spPr bwMode="gray">
          <a:xfrm>
            <a:off x="2579000" y="5571994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F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0918340-3EB9-4F25-9623-E331B837DB60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 bwMode="gray">
          <a:xfrm>
            <a:off x="1526870" y="5075522"/>
            <a:ext cx="478693" cy="8555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19F6BFD-3640-4868-9B33-BDD8E516F03A}"/>
              </a:ext>
            </a:extLst>
          </p:cNvPr>
          <p:cNvCxnSpPr>
            <a:cxnSpLocks/>
            <a:stCxn id="83" idx="3"/>
            <a:endCxn id="84" idx="7"/>
          </p:cNvCxnSpPr>
          <p:nvPr/>
        </p:nvCxnSpPr>
        <p:spPr bwMode="gray">
          <a:xfrm flipH="1">
            <a:off x="794111" y="5239906"/>
            <a:ext cx="322671" cy="40017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31D947D-09B6-4B11-8578-D1772DE5C7EA}"/>
              </a:ext>
            </a:extLst>
          </p:cNvPr>
          <p:cNvCxnSpPr>
            <a:cxnSpLocks/>
            <a:stCxn id="84" idx="5"/>
            <a:endCxn id="85" idx="1"/>
          </p:cNvCxnSpPr>
          <p:nvPr/>
        </p:nvCxnSpPr>
        <p:spPr bwMode="gray">
          <a:xfrm>
            <a:off x="794111" y="5968854"/>
            <a:ext cx="279032" cy="15234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8EC8F88-0DF5-47C4-A575-17CB6F9C83DF}"/>
              </a:ext>
            </a:extLst>
          </p:cNvPr>
          <p:cNvCxnSpPr>
            <a:cxnSpLocks/>
            <a:stCxn id="87" idx="2"/>
            <a:endCxn id="85" idx="6"/>
          </p:cNvCxnSpPr>
          <p:nvPr/>
        </p:nvCxnSpPr>
        <p:spPr bwMode="gray">
          <a:xfrm flipH="1" flipV="1">
            <a:off x="1483231" y="6285582"/>
            <a:ext cx="445148" cy="10183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8FACD56-DB79-4864-8B6D-F5EF6F56C170}"/>
              </a:ext>
            </a:extLst>
          </p:cNvPr>
          <p:cNvCxnSpPr>
            <a:cxnSpLocks/>
            <a:stCxn id="87" idx="7"/>
            <a:endCxn id="88" idx="4"/>
          </p:cNvCxnSpPr>
          <p:nvPr/>
        </p:nvCxnSpPr>
        <p:spPr bwMode="gray">
          <a:xfrm flipV="1">
            <a:off x="2338467" y="6036943"/>
            <a:ext cx="480757" cy="186088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75DA37F-682D-42D5-8C75-7ECE920F379E}"/>
              </a:ext>
            </a:extLst>
          </p:cNvPr>
          <p:cNvCxnSpPr>
            <a:cxnSpLocks/>
            <a:stCxn id="88" idx="0"/>
            <a:endCxn id="86" idx="5"/>
          </p:cNvCxnSpPr>
          <p:nvPr/>
        </p:nvCxnSpPr>
        <p:spPr bwMode="gray">
          <a:xfrm flipH="1" flipV="1">
            <a:off x="2415651" y="5325465"/>
            <a:ext cx="403573" cy="2465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A2DCF7E-4894-4D6B-AA4C-D4D28224AF56}"/>
              </a:ext>
            </a:extLst>
          </p:cNvPr>
          <p:cNvCxnSpPr>
            <a:cxnSpLocks/>
            <a:stCxn id="87" idx="1"/>
            <a:endCxn id="83" idx="5"/>
          </p:cNvCxnSpPr>
          <p:nvPr/>
        </p:nvCxnSpPr>
        <p:spPr bwMode="gray">
          <a:xfrm flipH="1" flipV="1">
            <a:off x="1456510" y="5239906"/>
            <a:ext cx="542229" cy="9831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8532A1F-441E-420E-9805-DC462665714A}"/>
              </a:ext>
            </a:extLst>
          </p:cNvPr>
          <p:cNvCxnSpPr>
            <a:cxnSpLocks/>
            <a:stCxn id="85" idx="7"/>
            <a:endCxn id="86" idx="4"/>
          </p:cNvCxnSpPr>
          <p:nvPr/>
        </p:nvCxnSpPr>
        <p:spPr bwMode="gray">
          <a:xfrm flipV="1">
            <a:off x="1412871" y="5393555"/>
            <a:ext cx="832916" cy="72764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15AB93B-745F-4302-BC02-837CFAD17370}"/>
              </a:ext>
            </a:extLst>
          </p:cNvPr>
          <p:cNvSpPr txBox="1"/>
          <p:nvPr/>
        </p:nvSpPr>
        <p:spPr bwMode="gray">
          <a:xfrm>
            <a:off x="712389" y="5179498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92955DF-9A5B-40CC-A915-07CFDDDD9FBF}"/>
              </a:ext>
            </a:extLst>
          </p:cNvPr>
          <p:cNvSpPr txBox="1"/>
          <p:nvPr/>
        </p:nvSpPr>
        <p:spPr bwMode="gray">
          <a:xfrm>
            <a:off x="1680099" y="475129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414E0BA-844B-4815-A75D-04241BE5AFDD}"/>
              </a:ext>
            </a:extLst>
          </p:cNvPr>
          <p:cNvSpPr txBox="1"/>
          <p:nvPr/>
        </p:nvSpPr>
        <p:spPr bwMode="gray">
          <a:xfrm>
            <a:off x="650287" y="6166851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FD2917-25BF-4DEC-B966-52446766A527}"/>
              </a:ext>
            </a:extLst>
          </p:cNvPr>
          <p:cNvSpPr txBox="1"/>
          <p:nvPr/>
        </p:nvSpPr>
        <p:spPr bwMode="gray">
          <a:xfrm>
            <a:off x="1663185" y="651523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A443CC-CF32-44B2-BE12-8F4E79B23483}"/>
              </a:ext>
            </a:extLst>
          </p:cNvPr>
          <p:cNvSpPr txBox="1"/>
          <p:nvPr/>
        </p:nvSpPr>
        <p:spPr bwMode="gray">
          <a:xfrm>
            <a:off x="2613990" y="6135932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F8F7E92-6739-4394-9B69-5D28B2576930}"/>
              </a:ext>
            </a:extLst>
          </p:cNvPr>
          <p:cNvSpPr txBox="1"/>
          <p:nvPr/>
        </p:nvSpPr>
        <p:spPr bwMode="gray">
          <a:xfrm>
            <a:off x="2666824" y="5098715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8F70AA5-D697-4415-B1C2-094A22D6166A}"/>
              </a:ext>
            </a:extLst>
          </p:cNvPr>
          <p:cNvSpPr txBox="1"/>
          <p:nvPr/>
        </p:nvSpPr>
        <p:spPr bwMode="gray">
          <a:xfrm>
            <a:off x="2083672" y="546215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1784609-8257-4983-A292-48661F865EB5}"/>
              </a:ext>
            </a:extLst>
          </p:cNvPr>
          <p:cNvSpPr txBox="1"/>
          <p:nvPr/>
        </p:nvSpPr>
        <p:spPr bwMode="gray">
          <a:xfrm>
            <a:off x="1481716" y="546215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00D09B30-B442-45AD-9A44-77EB23953687}"/>
              </a:ext>
            </a:extLst>
          </p:cNvPr>
          <p:cNvSpPr/>
          <p:nvPr/>
        </p:nvSpPr>
        <p:spPr bwMode="gray">
          <a:xfrm>
            <a:off x="5181418" y="5063483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1F69F337-D59E-4B2E-8DEC-76248C8EB5B8}"/>
              </a:ext>
            </a:extLst>
          </p:cNvPr>
          <p:cNvSpPr/>
          <p:nvPr/>
        </p:nvSpPr>
        <p:spPr bwMode="gray">
          <a:xfrm>
            <a:off x="5191244" y="5695610"/>
            <a:ext cx="480448" cy="464949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5B44EA9-85B5-4645-9CD9-B3E1C4056DA5}"/>
              </a:ext>
            </a:extLst>
          </p:cNvPr>
          <p:cNvSpPr/>
          <p:nvPr/>
        </p:nvSpPr>
        <p:spPr bwMode="gray">
          <a:xfrm>
            <a:off x="5171591" y="629636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D1758D27-B658-4F8B-9DBB-C800DE4F948D}"/>
              </a:ext>
            </a:extLst>
          </p:cNvPr>
          <p:cNvSpPr/>
          <p:nvPr/>
        </p:nvSpPr>
        <p:spPr bwMode="gray">
          <a:xfrm>
            <a:off x="6812784" y="5052221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136EBAF2-1CFC-42EA-BD97-69655A0C4928}"/>
              </a:ext>
            </a:extLst>
          </p:cNvPr>
          <p:cNvSpPr/>
          <p:nvPr/>
        </p:nvSpPr>
        <p:spPr bwMode="gray">
          <a:xfrm>
            <a:off x="6742424" y="6278483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85F6D51F-6EBD-4CBC-A7C9-FD4AB3F69FF5}"/>
              </a:ext>
            </a:extLst>
          </p:cNvPr>
          <p:cNvSpPr/>
          <p:nvPr/>
        </p:nvSpPr>
        <p:spPr bwMode="gray">
          <a:xfrm>
            <a:off x="6773008" y="5670983"/>
            <a:ext cx="480448" cy="464949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F</a:t>
            </a: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685CCCB5-E2EF-4FDC-8759-B0F4427D7168}"/>
              </a:ext>
            </a:extLst>
          </p:cNvPr>
          <p:cNvCxnSpPr>
            <a:cxnSpLocks/>
            <a:stCxn id="210" idx="2"/>
            <a:endCxn id="207" idx="6"/>
          </p:cNvCxnSpPr>
          <p:nvPr/>
        </p:nvCxnSpPr>
        <p:spPr bwMode="gray">
          <a:xfrm flipH="1">
            <a:off x="5661866" y="5284696"/>
            <a:ext cx="1150918" cy="1126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5B04770C-ACEC-41E4-B00C-A1219FF0B139}"/>
              </a:ext>
            </a:extLst>
          </p:cNvPr>
          <p:cNvCxnSpPr>
            <a:cxnSpLocks/>
            <a:stCxn id="212" idx="2"/>
            <a:endCxn id="207" idx="6"/>
          </p:cNvCxnSpPr>
          <p:nvPr/>
        </p:nvCxnSpPr>
        <p:spPr bwMode="gray">
          <a:xfrm flipH="1" flipV="1">
            <a:off x="5661866" y="5295958"/>
            <a:ext cx="1111142" cy="6075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84E2964-DC25-4B01-A0F9-B24711BB83E3}"/>
              </a:ext>
            </a:extLst>
          </p:cNvPr>
          <p:cNvCxnSpPr>
            <a:cxnSpLocks/>
            <a:stCxn id="211" idx="2"/>
            <a:endCxn id="207" idx="6"/>
          </p:cNvCxnSpPr>
          <p:nvPr/>
        </p:nvCxnSpPr>
        <p:spPr bwMode="gray">
          <a:xfrm flipH="1" flipV="1">
            <a:off x="5661866" y="5295958"/>
            <a:ext cx="1080558" cy="1215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40E8318F-CC57-4679-A84E-5C93D8E2331D}"/>
              </a:ext>
            </a:extLst>
          </p:cNvPr>
          <p:cNvCxnSpPr>
            <a:cxnSpLocks/>
            <a:stCxn id="210" idx="2"/>
            <a:endCxn id="208" idx="6"/>
          </p:cNvCxnSpPr>
          <p:nvPr/>
        </p:nvCxnSpPr>
        <p:spPr bwMode="gray">
          <a:xfrm flipH="1">
            <a:off x="5671692" y="5284696"/>
            <a:ext cx="1141092" cy="64338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A9A517A-9107-4D11-A8CA-EB3EA3A7877F}"/>
              </a:ext>
            </a:extLst>
          </p:cNvPr>
          <p:cNvCxnSpPr>
            <a:cxnSpLocks/>
            <a:stCxn id="212" idx="2"/>
            <a:endCxn id="208" idx="6"/>
          </p:cNvCxnSpPr>
          <p:nvPr/>
        </p:nvCxnSpPr>
        <p:spPr bwMode="gray">
          <a:xfrm flipH="1">
            <a:off x="5671692" y="5903458"/>
            <a:ext cx="1101316" cy="2462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5E1EFB94-44F4-42DB-987D-31FDD1DAD999}"/>
              </a:ext>
            </a:extLst>
          </p:cNvPr>
          <p:cNvCxnSpPr>
            <a:cxnSpLocks/>
            <a:stCxn id="211" idx="2"/>
            <a:endCxn id="208" idx="6"/>
          </p:cNvCxnSpPr>
          <p:nvPr/>
        </p:nvCxnSpPr>
        <p:spPr bwMode="gray">
          <a:xfrm flipH="1" flipV="1">
            <a:off x="5671692" y="5928085"/>
            <a:ext cx="1070732" cy="58287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A9A9CDA-14BF-4BDA-B808-5C9B66BF193E}"/>
              </a:ext>
            </a:extLst>
          </p:cNvPr>
          <p:cNvCxnSpPr>
            <a:cxnSpLocks/>
            <a:stCxn id="211" idx="2"/>
            <a:endCxn id="209" idx="6"/>
          </p:cNvCxnSpPr>
          <p:nvPr/>
        </p:nvCxnSpPr>
        <p:spPr bwMode="gray">
          <a:xfrm flipH="1">
            <a:off x="5652039" y="6510958"/>
            <a:ext cx="1090385" cy="1788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09F128BB-9194-4357-ACAD-9CB3A993674E}"/>
              </a:ext>
            </a:extLst>
          </p:cNvPr>
          <p:cNvCxnSpPr>
            <a:cxnSpLocks/>
            <a:stCxn id="212" idx="2"/>
            <a:endCxn id="209" idx="6"/>
          </p:cNvCxnSpPr>
          <p:nvPr/>
        </p:nvCxnSpPr>
        <p:spPr bwMode="gray">
          <a:xfrm flipH="1">
            <a:off x="5652039" y="5903458"/>
            <a:ext cx="1120969" cy="62538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D615EAF1-907B-483F-9C43-572818E23D22}"/>
              </a:ext>
            </a:extLst>
          </p:cNvPr>
          <p:cNvCxnSpPr>
            <a:cxnSpLocks/>
            <a:stCxn id="210" idx="2"/>
            <a:endCxn id="209" idx="6"/>
          </p:cNvCxnSpPr>
          <p:nvPr/>
        </p:nvCxnSpPr>
        <p:spPr bwMode="gray">
          <a:xfrm flipH="1">
            <a:off x="5652039" y="5284696"/>
            <a:ext cx="1160745" cy="124414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19690D57-CB60-4BC9-874A-6AB3D8B67E81}"/>
              </a:ext>
            </a:extLst>
          </p:cNvPr>
          <p:cNvSpPr txBox="1"/>
          <p:nvPr/>
        </p:nvSpPr>
        <p:spPr bwMode="gray">
          <a:xfrm>
            <a:off x="3066013" y="824606"/>
            <a:ext cx="5755938" cy="25905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latin typeface="+mj-lt"/>
              </a:rPr>
              <a:t>Graph cut problems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latin typeface="+mj-lt"/>
              </a:rPr>
              <a:t>G</a:t>
            </a:r>
            <a:r>
              <a:rPr lang="en-US" sz="1400" b="1" dirty="0">
                <a:effectLst/>
                <a:latin typeface="+mj-lt"/>
              </a:rPr>
              <a:t>raph cut</a:t>
            </a:r>
            <a:r>
              <a:rPr lang="en-US" sz="1400" dirty="0">
                <a:effectLst/>
                <a:latin typeface="+mj-lt"/>
              </a:rPr>
              <a:t> </a:t>
            </a:r>
            <a:r>
              <a:rPr lang="en-US" sz="1400" dirty="0">
                <a:latin typeface="+mj-lt"/>
              </a:rPr>
              <a:t>defines </a:t>
            </a:r>
            <a:r>
              <a:rPr lang="en-US" sz="1400" dirty="0">
                <a:effectLst/>
                <a:latin typeface="+mj-lt"/>
              </a:rPr>
              <a:t>two disjoint subsets of nodes and the </a:t>
            </a:r>
            <a:r>
              <a:rPr lang="en-US" sz="1400" b="1" dirty="0">
                <a:effectLst/>
                <a:latin typeface="+mj-lt"/>
              </a:rPr>
              <a:t>weight of the cut</a:t>
            </a:r>
            <a:r>
              <a:rPr lang="en-US" sz="1400" dirty="0">
                <a:effectLst/>
                <a:latin typeface="+mj-lt"/>
              </a:rPr>
              <a:t> is defined to be equal to the sum of the weights of edges that connect the disjoint subsets.</a:t>
            </a:r>
            <a:endParaRPr lang="en-US" sz="1400" b="1" dirty="0">
              <a:latin typeface="+mj-lt"/>
            </a:endParaRP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u="sng" dirty="0"/>
              <a:t>Min Cut </a:t>
            </a:r>
            <a:r>
              <a:rPr lang="en-US" sz="1400" i="1" u="sng" dirty="0"/>
              <a:t>minimum</a:t>
            </a:r>
            <a:r>
              <a:rPr lang="en-US" sz="1400" dirty="0"/>
              <a:t> if the weight of the cut is not larger than the size of any other cut. </a:t>
            </a:r>
            <a:r>
              <a:rPr lang="en-US" sz="1400" b="1" dirty="0"/>
              <a:t>Polynomial</a:t>
            </a:r>
            <a:r>
              <a:rPr lang="en-US" sz="1400" dirty="0"/>
              <a:t>.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u="sng" dirty="0"/>
              <a:t>Max Cut </a:t>
            </a:r>
            <a:r>
              <a:rPr lang="en-US" sz="1400" i="1" u="sng" dirty="0"/>
              <a:t>maximum</a:t>
            </a:r>
            <a:r>
              <a:rPr lang="en-US" sz="1400" dirty="0"/>
              <a:t> if the weight of the cut is not smaller than the size of any other cut. </a:t>
            </a:r>
            <a:r>
              <a:rPr lang="en-US" sz="1400" b="1" dirty="0"/>
              <a:t>NP-Complete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u="sng" dirty="0"/>
              <a:t>Sparsest cut bipartition</a:t>
            </a:r>
            <a:r>
              <a:rPr lang="en-US" sz="1400" dirty="0"/>
              <a:t> the vertices that minimize the ratio of the number of edges across the cut divided by the number of vertices in the smaller half of the partition </a:t>
            </a:r>
            <a:r>
              <a:rPr lang="en-US" sz="1400" b="1" dirty="0"/>
              <a:t>NP-hard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DAFC8AF6-FA15-47B3-9AFF-32EFB9824FC3}"/>
              </a:ext>
            </a:extLst>
          </p:cNvPr>
          <p:cNvSpPr txBox="1"/>
          <p:nvPr/>
        </p:nvSpPr>
        <p:spPr bwMode="gray">
          <a:xfrm>
            <a:off x="389659" y="3847488"/>
            <a:ext cx="2690965" cy="8746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Graph traversal problems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Minimum Spanning Tree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Traveling Salesman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400" dirty="0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BB84076B-D12F-4D77-A7C2-3A555238FD72}"/>
              </a:ext>
            </a:extLst>
          </p:cNvPr>
          <p:cNvSpPr/>
          <p:nvPr/>
        </p:nvSpPr>
        <p:spPr bwMode="gray">
          <a:xfrm>
            <a:off x="8869167" y="806991"/>
            <a:ext cx="3266756" cy="6016107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76D58DAE-4D01-43C9-9F9D-E33FFDDC3F34}"/>
              </a:ext>
            </a:extLst>
          </p:cNvPr>
          <p:cNvSpPr txBox="1"/>
          <p:nvPr/>
        </p:nvSpPr>
        <p:spPr bwMode="gray">
          <a:xfrm>
            <a:off x="4995449" y="3629781"/>
            <a:ext cx="3569711" cy="117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Matching problems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dirty="0"/>
              <a:t>Maximal matching, Perfect matching</a:t>
            </a:r>
            <a:endParaRPr lang="en-US" sz="1400" b="1" dirty="0"/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u="sng" dirty="0"/>
              <a:t>String matching</a:t>
            </a:r>
            <a:r>
              <a:rPr lang="en-US" sz="1400" dirty="0"/>
              <a:t> find where several </a:t>
            </a:r>
            <a:r>
              <a:rPr lang="en-US" sz="1400" dirty="0">
                <a:hlinkClick r:id="rId3" tooltip="String (computer science)"/>
              </a:rPr>
              <a:t>strings</a:t>
            </a:r>
            <a:r>
              <a:rPr lang="en-US" sz="1400" dirty="0"/>
              <a:t> are found within a larger string or text. </a:t>
            </a:r>
          </a:p>
        </p:txBody>
      </p:sp>
      <p:pic>
        <p:nvPicPr>
          <p:cNvPr id="253" name="Picture 252" descr="Shape&#10;&#10;Description automatically generated with medium confidence">
            <a:extLst>
              <a:ext uri="{FF2B5EF4-FFF2-40B4-BE49-F238E27FC236}">
                <a16:creationId xmlns:a16="http://schemas.microsoft.com/office/drawing/2014/main" id="{E0B8BA20-C37F-461D-927E-71A667DD0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167" y="1132963"/>
            <a:ext cx="3002087" cy="1876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CE1D8663-C53A-4338-813A-9B23449150AD}"/>
                  </a:ext>
                </a:extLst>
              </p:cNvPr>
              <p:cNvSpPr txBox="1"/>
              <p:nvPr/>
            </p:nvSpPr>
            <p:spPr bwMode="gray">
              <a:xfrm>
                <a:off x="8847991" y="3176720"/>
                <a:ext cx="3397966" cy="332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Computational Complexity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dirty="0"/>
                  <a:t>P: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1400" dirty="0"/>
                  <a:t> if it has an algorithm whose complexity is a polynomial function of its inputs</a:t>
                </a:r>
              </a:p>
              <a:p>
                <a:r>
                  <a:rPr lang="en-US" sz="1400" b="1" dirty="0"/>
                  <a:t>NP: </a:t>
                </a:r>
                <a:r>
                  <a:rPr lang="en-US" sz="1400" dirty="0"/>
                  <a:t>(Non-deterministic polynomial)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sz="1400" dirty="0"/>
                  <a:t> if there’s</a:t>
                </a:r>
                <a:r>
                  <a:rPr lang="en-US" sz="1400" b="0" dirty="0"/>
                  <a:t> a polynomial-time algorithm to check a solution, but not to find one.</a:t>
                </a:r>
              </a:p>
              <a:p>
                <a:r>
                  <a:rPr lang="en-US" sz="1400" b="1" dirty="0"/>
                  <a:t>NP-Complete:</a:t>
                </a:r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𝐍𝐏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𝐂𝐨𝐦𝐩𝐥𝐞𝐭𝐞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0" dirty="0"/>
                  <a:t>if it is possible to reduce X to another NP problem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b="0" dirty="0"/>
                  <a:t> in polynomial-time.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dirty="0"/>
                  <a:t>NP-Hard:</a:t>
                </a:r>
                <a:r>
                  <a:rPr lang="en-US" sz="1400" b="0" dirty="0"/>
                  <a:t>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𝐍𝐏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𝐇𝐚𝐫𝐝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0" dirty="0"/>
                  <a:t>if</a:t>
                </a:r>
                <a:r>
                  <a:rPr lang="en-US" sz="1400" i="0" dirty="0"/>
                  <a:t> there</a:t>
                </a:r>
                <a:r>
                  <a:rPr lang="en-US" sz="1400" dirty="0"/>
                  <a:t>’</a:t>
                </a:r>
                <a:r>
                  <a:rPr lang="en-US" sz="1400" i="0" dirty="0"/>
                  <a:t>s an NP-complete problem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i="0" dirty="0"/>
                  <a:t> that is reducible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400" i="0" dirty="0"/>
                  <a:t> in polynomial time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dirty="0"/>
                  <a:t>[</a:t>
                </a:r>
                <a:r>
                  <a:rPr lang="en-US" sz="1400" dirty="0" err="1"/>
                  <a:t>Cormen</a:t>
                </a:r>
                <a:r>
                  <a:rPr lang="en-US" sz="1400" dirty="0"/>
                  <a:t> et al. 2015]</a:t>
                </a:r>
                <a:endParaRPr lang="en-US" sz="1400" i="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CE1D8663-C53A-4338-813A-9B234491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847991" y="3176720"/>
                <a:ext cx="3397966" cy="3323987"/>
              </a:xfrm>
              <a:prstGeom prst="rect">
                <a:avLst/>
              </a:prstGeom>
              <a:blipFill>
                <a:blip r:embed="rId5"/>
                <a:stretch>
                  <a:fillRect l="-538" t="-367" r="-1792" b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TextBox 259">
            <a:extLst>
              <a:ext uri="{FF2B5EF4-FFF2-40B4-BE49-F238E27FC236}">
                <a16:creationId xmlns:a16="http://schemas.microsoft.com/office/drawing/2014/main" id="{C2C92327-6DC6-410F-9FBA-7207A8F2CF7E}"/>
              </a:ext>
            </a:extLst>
          </p:cNvPr>
          <p:cNvSpPr txBox="1"/>
          <p:nvPr/>
        </p:nvSpPr>
        <p:spPr bwMode="gray">
          <a:xfrm>
            <a:off x="11374405" y="847398"/>
            <a:ext cx="9230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/>
              <a:t>Wikipedia</a:t>
            </a:r>
            <a:endParaRPr lang="en-US" sz="1050" i="0" dirty="0"/>
          </a:p>
        </p:txBody>
      </p:sp>
    </p:spTree>
    <p:extLst>
      <p:ext uri="{BB962C8B-B14F-4D97-AF65-F5344CB8AC3E}">
        <p14:creationId xmlns:p14="http://schemas.microsoft.com/office/powerpoint/2010/main" val="4048629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D0B8D-7C06-479F-B892-38522366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BD1C5-B574-4395-84FF-A0990A184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FBE8B-A10A-4EE8-B0FD-A2D34A3FF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99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E129AD-6F97-46A6-95AC-7FFACAA53143}"/>
              </a:ext>
            </a:extLst>
          </p:cNvPr>
          <p:cNvSpPr/>
          <p:nvPr/>
        </p:nvSpPr>
        <p:spPr bwMode="gray">
          <a:xfrm>
            <a:off x="272933" y="832950"/>
            <a:ext cx="4962832" cy="2209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C70F05-B7C5-4C30-BD22-C7006DDCE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The Phenomenon of Diminishing Returns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FED28-B99C-4C3C-A27A-935E0713E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33" y="3279501"/>
            <a:ext cx="11678823" cy="28997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Diminishing returns means that adding the same sensor to superset of A would provide an equal or lower marginal gain than adding to set 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i.e., “the more I know the less I gain from acquiring more items to the set”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The marginal gain can be: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Cost/loss (of picking a combination of items)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Probability (of contagion or protection)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Utility (of matching services and clients)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CBD13-8C7C-4642-90D6-E1482731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17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E254E9-070F-4CF2-BD91-269A58C2B238}"/>
              </a:ext>
            </a:extLst>
          </p:cNvPr>
          <p:cNvSpPr/>
          <p:nvPr/>
        </p:nvSpPr>
        <p:spPr bwMode="gray">
          <a:xfrm>
            <a:off x="5925434" y="1232252"/>
            <a:ext cx="1809375" cy="72388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93CD0B-81AF-4494-A1AC-E5B27D376E46}"/>
              </a:ext>
            </a:extLst>
          </p:cNvPr>
          <p:cNvSpPr/>
          <p:nvPr/>
        </p:nvSpPr>
        <p:spPr bwMode="gray">
          <a:xfrm>
            <a:off x="6088351" y="1303926"/>
            <a:ext cx="823324" cy="580534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8B66E-30A1-4B06-97CD-1C5A1CE0B7A9}"/>
              </a:ext>
            </a:extLst>
          </p:cNvPr>
          <p:cNvSpPr txBox="1"/>
          <p:nvPr/>
        </p:nvSpPr>
        <p:spPr bwMode="gray">
          <a:xfrm>
            <a:off x="445682" y="2549229"/>
            <a:ext cx="180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Adding s’ to </a:t>
            </a:r>
          </a:p>
          <a:p>
            <a:r>
              <a:rPr lang="en-US" sz="1400" dirty="0">
                <a:latin typeface="+mj-lt"/>
              </a:rPr>
              <a:t>set A = {s1, s2}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A237E-9232-49DB-8DBE-A3388583EBC2}"/>
              </a:ext>
            </a:extLst>
          </p:cNvPr>
          <p:cNvSpPr txBox="1"/>
          <p:nvPr/>
        </p:nvSpPr>
        <p:spPr bwMode="gray">
          <a:xfrm>
            <a:off x="2660451" y="2565107"/>
            <a:ext cx="22286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Adding s’ to </a:t>
            </a:r>
          </a:p>
          <a:p>
            <a:r>
              <a:rPr lang="en-US" sz="1400" dirty="0">
                <a:latin typeface="+mj-lt"/>
              </a:rPr>
              <a:t>set B = {s1, s2,s3,s4} 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7CBEDF-B398-4760-AB64-5AFE292E9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043" y="996203"/>
            <a:ext cx="1977225" cy="15984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C4C939-753C-4ED1-89FD-A7C510796FDD}"/>
              </a:ext>
            </a:extLst>
          </p:cNvPr>
          <p:cNvSpPr txBox="1"/>
          <p:nvPr/>
        </p:nvSpPr>
        <p:spPr bwMode="gray">
          <a:xfrm>
            <a:off x="0" y="6457890"/>
            <a:ext cx="113004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baseline="0" dirty="0">
                <a:latin typeface="+mj-lt"/>
              </a:rPr>
              <a:t>Krause, A. , </a:t>
            </a:r>
            <a:r>
              <a:rPr lang="en-US" sz="1000" b="0" i="0" u="none" strike="noStrike" baseline="0" dirty="0" err="1">
                <a:latin typeface="+mj-lt"/>
              </a:rPr>
              <a:t>Golovin</a:t>
            </a:r>
            <a:r>
              <a:rPr lang="en-US" sz="1000" b="0" i="0" u="none" strike="noStrike" baseline="0" dirty="0">
                <a:latin typeface="+mj-lt"/>
              </a:rPr>
              <a:t>, D., (2014), Submodular Function Maximization</a:t>
            </a:r>
          </a:p>
          <a:p>
            <a:r>
              <a:rPr lang="en-US" sz="1000" dirty="0">
                <a:latin typeface="+mj-lt"/>
              </a:rPr>
              <a:t>Liu, Y., et al., (2020), Submodular optimization problems and greedy strategies: A survey. </a:t>
            </a:r>
            <a:r>
              <a:rPr lang="en-US" sz="1000" i="1" dirty="0">
                <a:latin typeface="+mj-lt"/>
              </a:rPr>
              <a:t>Discrete Event Dynamic Systems</a:t>
            </a:r>
            <a:r>
              <a:rPr lang="en-US" sz="1000" dirty="0">
                <a:latin typeface="+mj-lt"/>
              </a:rPr>
              <a:t>: 1-32.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FC5EE-3A53-4F6A-B347-E5E84193B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167" y="1088640"/>
            <a:ext cx="3076575" cy="2143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92020E-0FDE-4828-A6EF-82576EFED88D}"/>
              </a:ext>
            </a:extLst>
          </p:cNvPr>
          <p:cNvSpPr txBox="1"/>
          <p:nvPr/>
        </p:nvSpPr>
        <p:spPr bwMode="gray">
          <a:xfrm>
            <a:off x="3226909" y="763905"/>
            <a:ext cx="21967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+mj-lt"/>
              </a:rPr>
              <a:t>[Krause</a:t>
            </a:r>
            <a:r>
              <a:rPr lang="en-US" sz="1200" dirty="0">
                <a:latin typeface="+mj-lt"/>
              </a:rPr>
              <a:t> &amp; </a:t>
            </a:r>
            <a:r>
              <a:rPr lang="en-US" sz="1200" b="0" i="0" u="none" strike="noStrike" baseline="0" dirty="0" err="1">
                <a:latin typeface="+mj-lt"/>
              </a:rPr>
              <a:t>Golovin</a:t>
            </a:r>
            <a:r>
              <a:rPr lang="en-US" sz="1200" dirty="0">
                <a:latin typeface="+mj-lt"/>
              </a:rPr>
              <a:t> </a:t>
            </a:r>
            <a:r>
              <a:rPr lang="en-US" sz="1200" b="0" i="0" u="none" strike="noStrike" baseline="0" dirty="0">
                <a:latin typeface="+mj-lt"/>
              </a:rPr>
              <a:t>2014</a:t>
            </a:r>
            <a:r>
              <a:rPr lang="en-US" sz="1200" dirty="0">
                <a:latin typeface="+mj-lt"/>
              </a:rPr>
              <a:t>]</a:t>
            </a:r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39D9D7-32AE-4EDF-A3B6-4EACE8967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17" y="1020215"/>
            <a:ext cx="1800283" cy="15596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454654-E3A7-49CB-8897-92A8345B444F}"/>
              </a:ext>
            </a:extLst>
          </p:cNvPr>
          <p:cNvSpPr txBox="1"/>
          <p:nvPr/>
        </p:nvSpPr>
        <p:spPr bwMode="gray">
          <a:xfrm>
            <a:off x="10035221" y="1032386"/>
            <a:ext cx="15306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+mj-lt"/>
              </a:rPr>
              <a:t>[Liu et al. 2020]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72905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E95C-5489-4628-919F-38D3FCE9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Phenomena with Diminishing returns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FE138-097C-466C-BD4B-CA0D3F1D2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53" y="934455"/>
            <a:ext cx="6058909" cy="255454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/>
              <a:t>Maximization problems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Information gathering, F(S) = Information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Sensor placing, Monitoring, Testing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Summarization, F(S) = Representation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Image recognition, Dictionary learning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Influence maximization, F(S) = Spread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Contagion, Behavior/Technology adoption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E1A63-471A-44DC-97CF-4195EB5B4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96BF4-4DB4-46EF-8A8B-09DF407083A7}"/>
              </a:ext>
            </a:extLst>
          </p:cNvPr>
          <p:cNvSpPr txBox="1"/>
          <p:nvPr/>
        </p:nvSpPr>
        <p:spPr bwMode="gray">
          <a:xfrm>
            <a:off x="197822" y="3723614"/>
            <a:ext cx="62459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/>
              <a:t>Minimization problems</a:t>
            </a:r>
          </a:p>
          <a:p>
            <a:pPr>
              <a:lnSpc>
                <a:spcPct val="100000"/>
              </a:lnSpc>
            </a:pPr>
            <a:r>
              <a:rPr lang="en-US" dirty="0"/>
              <a:t>Semi-supervised learning</a:t>
            </a:r>
            <a:endParaRPr lang="en-US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Clustering, F(S) = separation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Labeling, F(S) = matching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dirty="0"/>
              <a:t>Dimensionality reduction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Denoising, F(S) = coherence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E273C-F046-4AE1-9D58-F8F389F0F3F8}"/>
              </a:ext>
            </a:extLst>
          </p:cNvPr>
          <p:cNvSpPr txBox="1"/>
          <p:nvPr/>
        </p:nvSpPr>
        <p:spPr bwMode="gray">
          <a:xfrm>
            <a:off x="1778593" y="6101266"/>
            <a:ext cx="7969491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These problems can be efficiently solved by a particular class of submodular functions called poly-matroids and  greedy algorithms.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836BB3-3A22-4A29-8782-5CAEB2E1A070}"/>
                  </a:ext>
                </a:extLst>
              </p:cNvPr>
              <p:cNvSpPr txBox="1"/>
              <p:nvPr/>
            </p:nvSpPr>
            <p:spPr bwMode="gray">
              <a:xfrm>
                <a:off x="6628791" y="1165568"/>
                <a:ext cx="50739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Coverage Function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𝑎𝑟𝑒𝑎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a sensor or node, </a:t>
                </a:r>
                <a:r>
                  <a:rPr lang="en-US" b="0" i="1" dirty="0">
                    <a:latin typeface="+mj-lt"/>
                  </a:rPr>
                  <a:t>S</a:t>
                </a:r>
                <a:r>
                  <a:rPr lang="en-US" dirty="0"/>
                  <a:t> set of sensors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836BB3-3A22-4A29-8782-5CAEB2E1A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28791" y="1165568"/>
                <a:ext cx="5073901" cy="646331"/>
              </a:xfrm>
              <a:prstGeom prst="rect">
                <a:avLst/>
              </a:prstGeom>
              <a:blipFill>
                <a:blip r:embed="rId3"/>
                <a:stretch>
                  <a:fillRect l="-96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7ABD1B-E889-46EE-9EDB-CB3E25C81D6A}"/>
                  </a:ext>
                </a:extLst>
              </p:cNvPr>
              <p:cNvSpPr txBox="1"/>
              <p:nvPr/>
            </p:nvSpPr>
            <p:spPr bwMode="gray">
              <a:xfrm>
                <a:off x="7218928" y="3489000"/>
                <a:ext cx="4069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7ABD1B-E889-46EE-9EDB-CB3E25C81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18928" y="3489000"/>
                <a:ext cx="406997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A84BE362-5029-423F-B3A9-508D48716AB7}"/>
              </a:ext>
            </a:extLst>
          </p:cNvPr>
          <p:cNvGrpSpPr/>
          <p:nvPr/>
        </p:nvGrpSpPr>
        <p:grpSpPr>
          <a:xfrm>
            <a:off x="7114830" y="1873432"/>
            <a:ext cx="2036173" cy="1519375"/>
            <a:chOff x="6781197" y="1503418"/>
            <a:chExt cx="2036173" cy="15193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E98ECB4-8B9C-4467-96CD-572C5130547E}"/>
                </a:ext>
              </a:extLst>
            </p:cNvPr>
            <p:cNvGrpSpPr/>
            <p:nvPr/>
          </p:nvGrpSpPr>
          <p:grpSpPr>
            <a:xfrm>
              <a:off x="6781197" y="1503418"/>
              <a:ext cx="2036173" cy="1519375"/>
              <a:chOff x="6599424" y="2226932"/>
              <a:chExt cx="2036173" cy="151937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46258C4-F428-4786-8E19-66124A82F5EC}"/>
                  </a:ext>
                </a:extLst>
              </p:cNvPr>
              <p:cNvSpPr/>
              <p:nvPr/>
            </p:nvSpPr>
            <p:spPr bwMode="gray">
              <a:xfrm>
                <a:off x="6757370" y="2435958"/>
                <a:ext cx="1878227" cy="1310349"/>
              </a:xfrm>
              <a:custGeom>
                <a:avLst/>
                <a:gdLst>
                  <a:gd name="connsiteX0" fmla="*/ 259492 w 2798015"/>
                  <a:gd name="connsiteY0" fmla="*/ 1089213 h 2226035"/>
                  <a:gd name="connsiteX1" fmla="*/ 259492 w 2798015"/>
                  <a:gd name="connsiteY1" fmla="*/ 1089213 h 2226035"/>
                  <a:gd name="connsiteX2" fmla="*/ 333633 w 2798015"/>
                  <a:gd name="connsiteY2" fmla="*/ 1200424 h 2226035"/>
                  <a:gd name="connsiteX3" fmla="*/ 370703 w 2798015"/>
                  <a:gd name="connsiteY3" fmla="*/ 1336348 h 2226035"/>
                  <a:gd name="connsiteX4" fmla="*/ 383060 w 2798015"/>
                  <a:gd name="connsiteY4" fmla="*/ 1422845 h 2226035"/>
                  <a:gd name="connsiteX5" fmla="*/ 407773 w 2798015"/>
                  <a:gd name="connsiteY5" fmla="*/ 1459916 h 2226035"/>
                  <a:gd name="connsiteX6" fmla="*/ 432487 w 2798015"/>
                  <a:gd name="connsiteY6" fmla="*/ 1558770 h 2226035"/>
                  <a:gd name="connsiteX7" fmla="*/ 1767017 w 2798015"/>
                  <a:gd name="connsiteY7" fmla="*/ 1966543 h 2226035"/>
                  <a:gd name="connsiteX8" fmla="*/ 1804087 w 2798015"/>
                  <a:gd name="connsiteY8" fmla="*/ 1978899 h 2226035"/>
                  <a:gd name="connsiteX9" fmla="*/ 1878227 w 2798015"/>
                  <a:gd name="connsiteY9" fmla="*/ 1991256 h 2226035"/>
                  <a:gd name="connsiteX10" fmla="*/ 1940011 w 2798015"/>
                  <a:gd name="connsiteY10" fmla="*/ 2003613 h 2226035"/>
                  <a:gd name="connsiteX11" fmla="*/ 1977081 w 2798015"/>
                  <a:gd name="connsiteY11" fmla="*/ 2028326 h 2226035"/>
                  <a:gd name="connsiteX12" fmla="*/ 2014152 w 2798015"/>
                  <a:gd name="connsiteY12" fmla="*/ 2040683 h 2226035"/>
                  <a:gd name="connsiteX13" fmla="*/ 2063579 w 2798015"/>
                  <a:gd name="connsiteY13" fmla="*/ 2065397 h 2226035"/>
                  <a:gd name="connsiteX14" fmla="*/ 2125362 w 2798015"/>
                  <a:gd name="connsiteY14" fmla="*/ 2127180 h 2226035"/>
                  <a:gd name="connsiteX15" fmla="*/ 2137719 w 2798015"/>
                  <a:gd name="connsiteY15" fmla="*/ 2164251 h 2226035"/>
                  <a:gd name="connsiteX16" fmla="*/ 2187146 w 2798015"/>
                  <a:gd name="connsiteY16" fmla="*/ 2188964 h 2226035"/>
                  <a:gd name="connsiteX17" fmla="*/ 2236573 w 2798015"/>
                  <a:gd name="connsiteY17" fmla="*/ 2226035 h 2226035"/>
                  <a:gd name="connsiteX18" fmla="*/ 2360141 w 2798015"/>
                  <a:gd name="connsiteY18" fmla="*/ 2213678 h 2226035"/>
                  <a:gd name="connsiteX19" fmla="*/ 2397211 w 2798015"/>
                  <a:gd name="connsiteY19" fmla="*/ 2201321 h 2226035"/>
                  <a:gd name="connsiteX20" fmla="*/ 2483708 w 2798015"/>
                  <a:gd name="connsiteY20" fmla="*/ 2151894 h 2226035"/>
                  <a:gd name="connsiteX21" fmla="*/ 2533135 w 2798015"/>
                  <a:gd name="connsiteY21" fmla="*/ 2114824 h 2226035"/>
                  <a:gd name="connsiteX22" fmla="*/ 2594919 w 2798015"/>
                  <a:gd name="connsiteY22" fmla="*/ 2028326 h 2226035"/>
                  <a:gd name="connsiteX23" fmla="*/ 2631989 w 2798015"/>
                  <a:gd name="connsiteY23" fmla="*/ 1991256 h 2226035"/>
                  <a:gd name="connsiteX24" fmla="*/ 2631989 w 2798015"/>
                  <a:gd name="connsiteY24" fmla="*/ 1682337 h 2226035"/>
                  <a:gd name="connsiteX25" fmla="*/ 2644346 w 2798015"/>
                  <a:gd name="connsiteY25" fmla="*/ 1435202 h 2226035"/>
                  <a:gd name="connsiteX26" fmla="*/ 2743200 w 2798015"/>
                  <a:gd name="connsiteY26" fmla="*/ 1323991 h 2226035"/>
                  <a:gd name="connsiteX27" fmla="*/ 2755557 w 2798015"/>
                  <a:gd name="connsiteY27" fmla="*/ 1286921 h 2226035"/>
                  <a:gd name="connsiteX28" fmla="*/ 2792627 w 2798015"/>
                  <a:gd name="connsiteY28" fmla="*/ 1262208 h 2226035"/>
                  <a:gd name="connsiteX29" fmla="*/ 2681417 w 2798015"/>
                  <a:gd name="connsiteY29" fmla="*/ 1113926 h 2226035"/>
                  <a:gd name="connsiteX30" fmla="*/ 2644346 w 2798015"/>
                  <a:gd name="connsiteY30" fmla="*/ 1076856 h 2226035"/>
                  <a:gd name="connsiteX31" fmla="*/ 2594919 w 2798015"/>
                  <a:gd name="connsiteY31" fmla="*/ 1064499 h 2226035"/>
                  <a:gd name="connsiteX32" fmla="*/ 2533135 w 2798015"/>
                  <a:gd name="connsiteY32" fmla="*/ 1039786 h 2226035"/>
                  <a:gd name="connsiteX33" fmla="*/ 2434281 w 2798015"/>
                  <a:gd name="connsiteY33" fmla="*/ 965645 h 2226035"/>
                  <a:gd name="connsiteX34" fmla="*/ 2310714 w 2798015"/>
                  <a:gd name="connsiteY34" fmla="*/ 903862 h 2226035"/>
                  <a:gd name="connsiteX35" fmla="*/ 2273644 w 2798015"/>
                  <a:gd name="connsiteY35" fmla="*/ 879148 h 2226035"/>
                  <a:gd name="connsiteX36" fmla="*/ 2211860 w 2798015"/>
                  <a:gd name="connsiteY36" fmla="*/ 854435 h 2226035"/>
                  <a:gd name="connsiteX37" fmla="*/ 1618735 w 2798015"/>
                  <a:gd name="connsiteY37" fmla="*/ 817364 h 2226035"/>
                  <a:gd name="connsiteX38" fmla="*/ 1532238 w 2798015"/>
                  <a:gd name="connsiteY38" fmla="*/ 780294 h 2226035"/>
                  <a:gd name="connsiteX39" fmla="*/ 1458098 w 2798015"/>
                  <a:gd name="connsiteY39" fmla="*/ 681440 h 2226035"/>
                  <a:gd name="connsiteX40" fmla="*/ 1408671 w 2798015"/>
                  <a:gd name="connsiteY40" fmla="*/ 594943 h 2226035"/>
                  <a:gd name="connsiteX41" fmla="*/ 1396314 w 2798015"/>
                  <a:gd name="connsiteY41" fmla="*/ 533159 h 2226035"/>
                  <a:gd name="connsiteX42" fmla="*/ 1359244 w 2798015"/>
                  <a:gd name="connsiteY42" fmla="*/ 496089 h 2226035"/>
                  <a:gd name="connsiteX43" fmla="*/ 1334530 w 2798015"/>
                  <a:gd name="connsiteY43" fmla="*/ 446662 h 2226035"/>
                  <a:gd name="connsiteX44" fmla="*/ 1285103 w 2798015"/>
                  <a:gd name="connsiteY44" fmla="*/ 360164 h 2226035"/>
                  <a:gd name="connsiteX45" fmla="*/ 1272746 w 2798015"/>
                  <a:gd name="connsiteY45" fmla="*/ 323094 h 2226035"/>
                  <a:gd name="connsiteX46" fmla="*/ 1248033 w 2798015"/>
                  <a:gd name="connsiteY46" fmla="*/ 286024 h 2226035"/>
                  <a:gd name="connsiteX47" fmla="*/ 1223319 w 2798015"/>
                  <a:gd name="connsiteY47" fmla="*/ 224240 h 2226035"/>
                  <a:gd name="connsiteX48" fmla="*/ 1161535 w 2798015"/>
                  <a:gd name="connsiteY48" fmla="*/ 137743 h 2226035"/>
                  <a:gd name="connsiteX49" fmla="*/ 1124465 w 2798015"/>
                  <a:gd name="connsiteY49" fmla="*/ 125386 h 2226035"/>
                  <a:gd name="connsiteX50" fmla="*/ 1099752 w 2798015"/>
                  <a:gd name="connsiteY50" fmla="*/ 75959 h 2226035"/>
                  <a:gd name="connsiteX51" fmla="*/ 1037968 w 2798015"/>
                  <a:gd name="connsiteY51" fmla="*/ 63602 h 2226035"/>
                  <a:gd name="connsiteX52" fmla="*/ 939114 w 2798015"/>
                  <a:gd name="connsiteY52" fmla="*/ 14175 h 2226035"/>
                  <a:gd name="connsiteX53" fmla="*/ 889687 w 2798015"/>
                  <a:gd name="connsiteY53" fmla="*/ 1818 h 2226035"/>
                  <a:gd name="connsiteX54" fmla="*/ 630195 w 2798015"/>
                  <a:gd name="connsiteY54" fmla="*/ 14175 h 2226035"/>
                  <a:gd name="connsiteX55" fmla="*/ 605481 w 2798015"/>
                  <a:gd name="connsiteY55" fmla="*/ 88316 h 2226035"/>
                  <a:gd name="connsiteX56" fmla="*/ 568411 w 2798015"/>
                  <a:gd name="connsiteY56" fmla="*/ 187170 h 2226035"/>
                  <a:gd name="connsiteX57" fmla="*/ 531341 w 2798015"/>
                  <a:gd name="connsiteY57" fmla="*/ 372521 h 2226035"/>
                  <a:gd name="connsiteX58" fmla="*/ 494271 w 2798015"/>
                  <a:gd name="connsiteY58" fmla="*/ 397235 h 2226035"/>
                  <a:gd name="connsiteX59" fmla="*/ 469557 w 2798015"/>
                  <a:gd name="connsiteY59" fmla="*/ 434305 h 2226035"/>
                  <a:gd name="connsiteX60" fmla="*/ 432487 w 2798015"/>
                  <a:gd name="connsiteY60" fmla="*/ 459018 h 2226035"/>
                  <a:gd name="connsiteX61" fmla="*/ 407773 w 2798015"/>
                  <a:gd name="connsiteY61" fmla="*/ 508445 h 2226035"/>
                  <a:gd name="connsiteX62" fmla="*/ 333633 w 2798015"/>
                  <a:gd name="connsiteY62" fmla="*/ 545516 h 2226035"/>
                  <a:gd name="connsiteX63" fmla="*/ 259492 w 2798015"/>
                  <a:gd name="connsiteY63" fmla="*/ 607299 h 2226035"/>
                  <a:gd name="connsiteX64" fmla="*/ 210065 w 2798015"/>
                  <a:gd name="connsiteY64" fmla="*/ 632013 h 2226035"/>
                  <a:gd name="connsiteX65" fmla="*/ 148281 w 2798015"/>
                  <a:gd name="connsiteY65" fmla="*/ 669083 h 2226035"/>
                  <a:gd name="connsiteX66" fmla="*/ 61784 w 2798015"/>
                  <a:gd name="connsiteY66" fmla="*/ 718510 h 2226035"/>
                  <a:gd name="connsiteX67" fmla="*/ 0 w 2798015"/>
                  <a:gd name="connsiteY67" fmla="*/ 891505 h 2226035"/>
                  <a:gd name="connsiteX68" fmla="*/ 12357 w 2798015"/>
                  <a:gd name="connsiteY68" fmla="*/ 978002 h 2226035"/>
                  <a:gd name="connsiteX69" fmla="*/ 86498 w 2798015"/>
                  <a:gd name="connsiteY69" fmla="*/ 1052143 h 2226035"/>
                  <a:gd name="connsiteX70" fmla="*/ 123568 w 2798015"/>
                  <a:gd name="connsiteY70" fmla="*/ 1064499 h 2226035"/>
                  <a:gd name="connsiteX71" fmla="*/ 259492 w 2798015"/>
                  <a:gd name="connsiteY71" fmla="*/ 1089213 h 2226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798015" h="2226035">
                    <a:moveTo>
                      <a:pt x="259492" y="1089213"/>
                    </a:moveTo>
                    <a:lnTo>
                      <a:pt x="259492" y="1089213"/>
                    </a:lnTo>
                    <a:cubicBezTo>
                      <a:pt x="284206" y="1126283"/>
                      <a:pt x="313708" y="1160575"/>
                      <a:pt x="333633" y="1200424"/>
                    </a:cubicBezTo>
                    <a:cubicBezTo>
                      <a:pt x="335565" y="1204289"/>
                      <a:pt x="366617" y="1313878"/>
                      <a:pt x="370703" y="1336348"/>
                    </a:cubicBezTo>
                    <a:cubicBezTo>
                      <a:pt x="375913" y="1365003"/>
                      <a:pt x="374691" y="1394948"/>
                      <a:pt x="383060" y="1422845"/>
                    </a:cubicBezTo>
                    <a:cubicBezTo>
                      <a:pt x="387327" y="1437070"/>
                      <a:pt x="399535" y="1447559"/>
                      <a:pt x="407773" y="1459916"/>
                    </a:cubicBezTo>
                    <a:cubicBezTo>
                      <a:pt x="473751" y="1789798"/>
                      <a:pt x="381817" y="1343423"/>
                      <a:pt x="432487" y="1558770"/>
                    </a:cubicBezTo>
                    <a:cubicBezTo>
                      <a:pt x="618153" y="2347852"/>
                      <a:pt x="364204" y="1938764"/>
                      <a:pt x="1767017" y="1966543"/>
                    </a:cubicBezTo>
                    <a:cubicBezTo>
                      <a:pt x="1779374" y="1970662"/>
                      <a:pt x="1791372" y="1976074"/>
                      <a:pt x="1804087" y="1978899"/>
                    </a:cubicBezTo>
                    <a:cubicBezTo>
                      <a:pt x="1828545" y="1984334"/>
                      <a:pt x="1853577" y="1986774"/>
                      <a:pt x="1878227" y="1991256"/>
                    </a:cubicBezTo>
                    <a:cubicBezTo>
                      <a:pt x="1898891" y="1995013"/>
                      <a:pt x="1919416" y="1999494"/>
                      <a:pt x="1940011" y="2003613"/>
                    </a:cubicBezTo>
                    <a:cubicBezTo>
                      <a:pt x="1952368" y="2011851"/>
                      <a:pt x="1963798" y="2021685"/>
                      <a:pt x="1977081" y="2028326"/>
                    </a:cubicBezTo>
                    <a:cubicBezTo>
                      <a:pt x="1988731" y="2034151"/>
                      <a:pt x="2002180" y="2035552"/>
                      <a:pt x="2014152" y="2040683"/>
                    </a:cubicBezTo>
                    <a:cubicBezTo>
                      <a:pt x="2031083" y="2047939"/>
                      <a:pt x="2047103" y="2057159"/>
                      <a:pt x="2063579" y="2065397"/>
                    </a:cubicBezTo>
                    <a:cubicBezTo>
                      <a:pt x="2092556" y="2152333"/>
                      <a:pt x="2049017" y="2050835"/>
                      <a:pt x="2125362" y="2127180"/>
                    </a:cubicBezTo>
                    <a:cubicBezTo>
                      <a:pt x="2134572" y="2136390"/>
                      <a:pt x="2128509" y="2155041"/>
                      <a:pt x="2137719" y="2164251"/>
                    </a:cubicBezTo>
                    <a:cubicBezTo>
                      <a:pt x="2150744" y="2177276"/>
                      <a:pt x="2171526" y="2179201"/>
                      <a:pt x="2187146" y="2188964"/>
                    </a:cubicBezTo>
                    <a:cubicBezTo>
                      <a:pt x="2204610" y="2199879"/>
                      <a:pt x="2220097" y="2213678"/>
                      <a:pt x="2236573" y="2226035"/>
                    </a:cubicBezTo>
                    <a:cubicBezTo>
                      <a:pt x="2277762" y="2221916"/>
                      <a:pt x="2319228" y="2219972"/>
                      <a:pt x="2360141" y="2213678"/>
                    </a:cubicBezTo>
                    <a:cubicBezTo>
                      <a:pt x="2373015" y="2211697"/>
                      <a:pt x="2385239" y="2206452"/>
                      <a:pt x="2397211" y="2201321"/>
                    </a:cubicBezTo>
                    <a:cubicBezTo>
                      <a:pt x="2433417" y="2185804"/>
                      <a:pt x="2452680" y="2174057"/>
                      <a:pt x="2483708" y="2151894"/>
                    </a:cubicBezTo>
                    <a:cubicBezTo>
                      <a:pt x="2500466" y="2139924"/>
                      <a:pt x="2518572" y="2129386"/>
                      <a:pt x="2533135" y="2114824"/>
                    </a:cubicBezTo>
                    <a:cubicBezTo>
                      <a:pt x="2577662" y="2070297"/>
                      <a:pt x="2559831" y="2070432"/>
                      <a:pt x="2594919" y="2028326"/>
                    </a:cubicBezTo>
                    <a:cubicBezTo>
                      <a:pt x="2606106" y="2014901"/>
                      <a:pt x="2619632" y="2003613"/>
                      <a:pt x="2631989" y="1991256"/>
                    </a:cubicBezTo>
                    <a:cubicBezTo>
                      <a:pt x="2674891" y="1862554"/>
                      <a:pt x="2631989" y="2006042"/>
                      <a:pt x="2631989" y="1682337"/>
                    </a:cubicBezTo>
                    <a:cubicBezTo>
                      <a:pt x="2631989" y="1599856"/>
                      <a:pt x="2631314" y="1516647"/>
                      <a:pt x="2644346" y="1435202"/>
                    </a:cubicBezTo>
                    <a:cubicBezTo>
                      <a:pt x="2652399" y="1384873"/>
                      <a:pt x="2709428" y="1351009"/>
                      <a:pt x="2743200" y="1323991"/>
                    </a:cubicBezTo>
                    <a:cubicBezTo>
                      <a:pt x="2747319" y="1311634"/>
                      <a:pt x="2747420" y="1297092"/>
                      <a:pt x="2755557" y="1286921"/>
                    </a:cubicBezTo>
                    <a:cubicBezTo>
                      <a:pt x="2764834" y="1275325"/>
                      <a:pt x="2789405" y="1276705"/>
                      <a:pt x="2792627" y="1262208"/>
                    </a:cubicBezTo>
                    <a:cubicBezTo>
                      <a:pt x="2818417" y="1146157"/>
                      <a:pt x="2746746" y="1179253"/>
                      <a:pt x="2681417" y="1113926"/>
                    </a:cubicBezTo>
                    <a:cubicBezTo>
                      <a:pt x="2669060" y="1101569"/>
                      <a:pt x="2659519" y="1085526"/>
                      <a:pt x="2644346" y="1076856"/>
                    </a:cubicBezTo>
                    <a:cubicBezTo>
                      <a:pt x="2629601" y="1068430"/>
                      <a:pt x="2611030" y="1069869"/>
                      <a:pt x="2594919" y="1064499"/>
                    </a:cubicBezTo>
                    <a:cubicBezTo>
                      <a:pt x="2573876" y="1057485"/>
                      <a:pt x="2553730" y="1048024"/>
                      <a:pt x="2533135" y="1039786"/>
                    </a:cubicBezTo>
                    <a:cubicBezTo>
                      <a:pt x="2473497" y="980148"/>
                      <a:pt x="2518726" y="1019383"/>
                      <a:pt x="2434281" y="965645"/>
                    </a:cubicBezTo>
                    <a:cubicBezTo>
                      <a:pt x="2339088" y="905067"/>
                      <a:pt x="2392914" y="924411"/>
                      <a:pt x="2310714" y="903862"/>
                    </a:cubicBezTo>
                    <a:cubicBezTo>
                      <a:pt x="2298357" y="895624"/>
                      <a:pt x="2286927" y="885790"/>
                      <a:pt x="2273644" y="879148"/>
                    </a:cubicBezTo>
                    <a:cubicBezTo>
                      <a:pt x="2253805" y="869228"/>
                      <a:pt x="2232629" y="862223"/>
                      <a:pt x="2211860" y="854435"/>
                    </a:cubicBezTo>
                    <a:cubicBezTo>
                      <a:pt x="2025632" y="784601"/>
                      <a:pt x="1805266" y="825654"/>
                      <a:pt x="1618735" y="817364"/>
                    </a:cubicBezTo>
                    <a:cubicBezTo>
                      <a:pt x="1588480" y="807280"/>
                      <a:pt x="1558962" y="799383"/>
                      <a:pt x="1532238" y="780294"/>
                    </a:cubicBezTo>
                    <a:cubicBezTo>
                      <a:pt x="1493098" y="752337"/>
                      <a:pt x="1483663" y="722344"/>
                      <a:pt x="1458098" y="681440"/>
                    </a:cubicBezTo>
                    <a:cubicBezTo>
                      <a:pt x="1414431" y="611573"/>
                      <a:pt x="1450860" y="679322"/>
                      <a:pt x="1408671" y="594943"/>
                    </a:cubicBezTo>
                    <a:cubicBezTo>
                      <a:pt x="1404552" y="574348"/>
                      <a:pt x="1405707" y="551944"/>
                      <a:pt x="1396314" y="533159"/>
                    </a:cubicBezTo>
                    <a:cubicBezTo>
                      <a:pt x="1388499" y="517529"/>
                      <a:pt x="1369401" y="510309"/>
                      <a:pt x="1359244" y="496089"/>
                    </a:cubicBezTo>
                    <a:cubicBezTo>
                      <a:pt x="1348537" y="481100"/>
                      <a:pt x="1342768" y="463138"/>
                      <a:pt x="1334530" y="446662"/>
                    </a:cubicBezTo>
                    <a:cubicBezTo>
                      <a:pt x="1307261" y="310320"/>
                      <a:pt x="1348133" y="438952"/>
                      <a:pt x="1285103" y="360164"/>
                    </a:cubicBezTo>
                    <a:cubicBezTo>
                      <a:pt x="1276966" y="349993"/>
                      <a:pt x="1278571" y="334744"/>
                      <a:pt x="1272746" y="323094"/>
                    </a:cubicBezTo>
                    <a:cubicBezTo>
                      <a:pt x="1266105" y="309811"/>
                      <a:pt x="1254674" y="299307"/>
                      <a:pt x="1248033" y="286024"/>
                    </a:cubicBezTo>
                    <a:cubicBezTo>
                      <a:pt x="1238113" y="266185"/>
                      <a:pt x="1233239" y="244079"/>
                      <a:pt x="1223319" y="224240"/>
                    </a:cubicBezTo>
                    <a:cubicBezTo>
                      <a:pt x="1216878" y="211358"/>
                      <a:pt x="1166335" y="141743"/>
                      <a:pt x="1161535" y="137743"/>
                    </a:cubicBezTo>
                    <a:cubicBezTo>
                      <a:pt x="1151529" y="129405"/>
                      <a:pt x="1136822" y="129505"/>
                      <a:pt x="1124465" y="125386"/>
                    </a:cubicBezTo>
                    <a:cubicBezTo>
                      <a:pt x="1116227" y="108910"/>
                      <a:pt x="1114741" y="86666"/>
                      <a:pt x="1099752" y="75959"/>
                    </a:cubicBezTo>
                    <a:cubicBezTo>
                      <a:pt x="1082662" y="63751"/>
                      <a:pt x="1058343" y="68696"/>
                      <a:pt x="1037968" y="63602"/>
                    </a:cubicBezTo>
                    <a:cubicBezTo>
                      <a:pt x="972116" y="47139"/>
                      <a:pt x="1023125" y="51513"/>
                      <a:pt x="939114" y="14175"/>
                    </a:cubicBezTo>
                    <a:cubicBezTo>
                      <a:pt x="923595" y="7278"/>
                      <a:pt x="906163" y="5937"/>
                      <a:pt x="889687" y="1818"/>
                    </a:cubicBezTo>
                    <a:cubicBezTo>
                      <a:pt x="803190" y="5937"/>
                      <a:pt x="713038" y="-11038"/>
                      <a:pt x="630195" y="14175"/>
                    </a:cubicBezTo>
                    <a:cubicBezTo>
                      <a:pt x="605273" y="21760"/>
                      <a:pt x="613719" y="63602"/>
                      <a:pt x="605481" y="88316"/>
                    </a:cubicBezTo>
                    <a:cubicBezTo>
                      <a:pt x="586106" y="146442"/>
                      <a:pt x="597971" y="113270"/>
                      <a:pt x="568411" y="187170"/>
                    </a:cubicBezTo>
                    <a:cubicBezTo>
                      <a:pt x="567814" y="192546"/>
                      <a:pt x="557626" y="354997"/>
                      <a:pt x="531341" y="372521"/>
                    </a:cubicBezTo>
                    <a:lnTo>
                      <a:pt x="494271" y="397235"/>
                    </a:lnTo>
                    <a:cubicBezTo>
                      <a:pt x="486033" y="409592"/>
                      <a:pt x="480058" y="423804"/>
                      <a:pt x="469557" y="434305"/>
                    </a:cubicBezTo>
                    <a:cubicBezTo>
                      <a:pt x="459056" y="444806"/>
                      <a:pt x="441994" y="447609"/>
                      <a:pt x="432487" y="459018"/>
                    </a:cubicBezTo>
                    <a:cubicBezTo>
                      <a:pt x="420694" y="473169"/>
                      <a:pt x="419565" y="494294"/>
                      <a:pt x="407773" y="508445"/>
                    </a:cubicBezTo>
                    <a:cubicBezTo>
                      <a:pt x="382478" y="538799"/>
                      <a:pt x="364959" y="529853"/>
                      <a:pt x="333633" y="545516"/>
                    </a:cubicBezTo>
                    <a:cubicBezTo>
                      <a:pt x="268256" y="578204"/>
                      <a:pt x="323261" y="561749"/>
                      <a:pt x="259492" y="607299"/>
                    </a:cubicBezTo>
                    <a:cubicBezTo>
                      <a:pt x="244503" y="618006"/>
                      <a:pt x="226167" y="623067"/>
                      <a:pt x="210065" y="632013"/>
                    </a:cubicBezTo>
                    <a:cubicBezTo>
                      <a:pt x="189070" y="643677"/>
                      <a:pt x="169276" y="657419"/>
                      <a:pt x="148281" y="669083"/>
                    </a:cubicBezTo>
                    <a:cubicBezTo>
                      <a:pt x="54218" y="721340"/>
                      <a:pt x="139458" y="666728"/>
                      <a:pt x="61784" y="718510"/>
                    </a:cubicBezTo>
                    <a:cubicBezTo>
                      <a:pt x="6050" y="857846"/>
                      <a:pt x="23117" y="799040"/>
                      <a:pt x="0" y="891505"/>
                    </a:cubicBezTo>
                    <a:cubicBezTo>
                      <a:pt x="4119" y="920337"/>
                      <a:pt x="2404" y="950630"/>
                      <a:pt x="12357" y="978002"/>
                    </a:cubicBezTo>
                    <a:cubicBezTo>
                      <a:pt x="23819" y="1009522"/>
                      <a:pt x="57184" y="1037486"/>
                      <a:pt x="86498" y="1052143"/>
                    </a:cubicBezTo>
                    <a:cubicBezTo>
                      <a:pt x="98148" y="1057968"/>
                      <a:pt x="111211" y="1060380"/>
                      <a:pt x="123568" y="1064499"/>
                    </a:cubicBezTo>
                    <a:cubicBezTo>
                      <a:pt x="198336" y="1114346"/>
                      <a:pt x="236838" y="1085094"/>
                      <a:pt x="259492" y="1089213"/>
                    </a:cubicBezTo>
                    <a:close/>
                  </a:path>
                </a:pathLst>
              </a:cu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9BE9419-FAF7-4697-ACFF-AD11DDC5548B}"/>
                  </a:ext>
                </a:extLst>
              </p:cNvPr>
              <p:cNvSpPr/>
              <p:nvPr/>
            </p:nvSpPr>
            <p:spPr bwMode="gray">
              <a:xfrm>
                <a:off x="6599424" y="2541100"/>
                <a:ext cx="624303" cy="646331"/>
              </a:xfrm>
              <a:prstGeom prst="ellipse">
                <a:avLst/>
              </a:prstGeom>
              <a:solidFill>
                <a:srgbClr val="B1063A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Z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F75BD96-9A07-4A63-8936-284ABC11B403}"/>
                  </a:ext>
                </a:extLst>
              </p:cNvPr>
              <p:cNvSpPr/>
              <p:nvPr/>
            </p:nvSpPr>
            <p:spPr bwMode="gray">
              <a:xfrm>
                <a:off x="7082793" y="2226932"/>
                <a:ext cx="624303" cy="64633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2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V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9A17AA0-92C6-4EF8-BCE0-4FE638EB7F9E}"/>
                  </a:ext>
                </a:extLst>
              </p:cNvPr>
              <p:cNvSpPr/>
              <p:nvPr/>
            </p:nvSpPr>
            <p:spPr bwMode="gray">
              <a:xfrm>
                <a:off x="6911575" y="3037779"/>
                <a:ext cx="624303" cy="646331"/>
              </a:xfrm>
              <a:prstGeom prst="ellipse">
                <a:avLst/>
              </a:prstGeom>
              <a:solidFill>
                <a:srgbClr val="B1063A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8F8F94A-7466-476B-937B-55D825AA49E9}"/>
                  </a:ext>
                </a:extLst>
              </p:cNvPr>
              <p:cNvSpPr/>
              <p:nvPr/>
            </p:nvSpPr>
            <p:spPr bwMode="gray">
              <a:xfrm>
                <a:off x="7461553" y="2646290"/>
                <a:ext cx="624303" cy="646331"/>
              </a:xfrm>
              <a:prstGeom prst="ellipse">
                <a:avLst/>
              </a:prstGeom>
              <a:solidFill>
                <a:srgbClr val="B1063A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W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891EFF-51D9-4243-9D93-021F3B2C8393}"/>
                </a:ext>
              </a:extLst>
            </p:cNvPr>
            <p:cNvSpPr txBox="1"/>
            <p:nvPr/>
          </p:nvSpPr>
          <p:spPr bwMode="gray">
            <a:xfrm>
              <a:off x="8474837" y="2698554"/>
              <a:ext cx="243491" cy="160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sz="1400" b="1" i="1" dirty="0"/>
                <a:t>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650330B-425B-4057-98B2-76023DE6884C}"/>
              </a:ext>
            </a:extLst>
          </p:cNvPr>
          <p:cNvGrpSpPr/>
          <p:nvPr/>
        </p:nvGrpSpPr>
        <p:grpSpPr>
          <a:xfrm>
            <a:off x="9336553" y="2114630"/>
            <a:ext cx="1991622" cy="1322906"/>
            <a:chOff x="9002920" y="1744616"/>
            <a:chExt cx="1991622" cy="132290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76CAA17-A7D0-4E1D-B62C-796F9FAA4CAA}"/>
                </a:ext>
              </a:extLst>
            </p:cNvPr>
            <p:cNvGrpSpPr/>
            <p:nvPr/>
          </p:nvGrpSpPr>
          <p:grpSpPr>
            <a:xfrm>
              <a:off x="9002920" y="1744616"/>
              <a:ext cx="1991622" cy="1322906"/>
              <a:chOff x="9002920" y="2315562"/>
              <a:chExt cx="1991622" cy="132290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388BA77-1DA5-42E0-8E9C-F678E5A712C8}"/>
                  </a:ext>
                </a:extLst>
              </p:cNvPr>
              <p:cNvSpPr/>
              <p:nvPr/>
            </p:nvSpPr>
            <p:spPr bwMode="gray">
              <a:xfrm>
                <a:off x="9116315" y="2315562"/>
                <a:ext cx="1878227" cy="1310349"/>
              </a:xfrm>
              <a:custGeom>
                <a:avLst/>
                <a:gdLst>
                  <a:gd name="connsiteX0" fmla="*/ 259492 w 2798015"/>
                  <a:gd name="connsiteY0" fmla="*/ 1089213 h 2226035"/>
                  <a:gd name="connsiteX1" fmla="*/ 259492 w 2798015"/>
                  <a:gd name="connsiteY1" fmla="*/ 1089213 h 2226035"/>
                  <a:gd name="connsiteX2" fmla="*/ 333633 w 2798015"/>
                  <a:gd name="connsiteY2" fmla="*/ 1200424 h 2226035"/>
                  <a:gd name="connsiteX3" fmla="*/ 370703 w 2798015"/>
                  <a:gd name="connsiteY3" fmla="*/ 1336348 h 2226035"/>
                  <a:gd name="connsiteX4" fmla="*/ 383060 w 2798015"/>
                  <a:gd name="connsiteY4" fmla="*/ 1422845 h 2226035"/>
                  <a:gd name="connsiteX5" fmla="*/ 407773 w 2798015"/>
                  <a:gd name="connsiteY5" fmla="*/ 1459916 h 2226035"/>
                  <a:gd name="connsiteX6" fmla="*/ 432487 w 2798015"/>
                  <a:gd name="connsiteY6" fmla="*/ 1558770 h 2226035"/>
                  <a:gd name="connsiteX7" fmla="*/ 1767017 w 2798015"/>
                  <a:gd name="connsiteY7" fmla="*/ 1966543 h 2226035"/>
                  <a:gd name="connsiteX8" fmla="*/ 1804087 w 2798015"/>
                  <a:gd name="connsiteY8" fmla="*/ 1978899 h 2226035"/>
                  <a:gd name="connsiteX9" fmla="*/ 1878227 w 2798015"/>
                  <a:gd name="connsiteY9" fmla="*/ 1991256 h 2226035"/>
                  <a:gd name="connsiteX10" fmla="*/ 1940011 w 2798015"/>
                  <a:gd name="connsiteY10" fmla="*/ 2003613 h 2226035"/>
                  <a:gd name="connsiteX11" fmla="*/ 1977081 w 2798015"/>
                  <a:gd name="connsiteY11" fmla="*/ 2028326 h 2226035"/>
                  <a:gd name="connsiteX12" fmla="*/ 2014152 w 2798015"/>
                  <a:gd name="connsiteY12" fmla="*/ 2040683 h 2226035"/>
                  <a:gd name="connsiteX13" fmla="*/ 2063579 w 2798015"/>
                  <a:gd name="connsiteY13" fmla="*/ 2065397 h 2226035"/>
                  <a:gd name="connsiteX14" fmla="*/ 2125362 w 2798015"/>
                  <a:gd name="connsiteY14" fmla="*/ 2127180 h 2226035"/>
                  <a:gd name="connsiteX15" fmla="*/ 2137719 w 2798015"/>
                  <a:gd name="connsiteY15" fmla="*/ 2164251 h 2226035"/>
                  <a:gd name="connsiteX16" fmla="*/ 2187146 w 2798015"/>
                  <a:gd name="connsiteY16" fmla="*/ 2188964 h 2226035"/>
                  <a:gd name="connsiteX17" fmla="*/ 2236573 w 2798015"/>
                  <a:gd name="connsiteY17" fmla="*/ 2226035 h 2226035"/>
                  <a:gd name="connsiteX18" fmla="*/ 2360141 w 2798015"/>
                  <a:gd name="connsiteY18" fmla="*/ 2213678 h 2226035"/>
                  <a:gd name="connsiteX19" fmla="*/ 2397211 w 2798015"/>
                  <a:gd name="connsiteY19" fmla="*/ 2201321 h 2226035"/>
                  <a:gd name="connsiteX20" fmla="*/ 2483708 w 2798015"/>
                  <a:gd name="connsiteY20" fmla="*/ 2151894 h 2226035"/>
                  <a:gd name="connsiteX21" fmla="*/ 2533135 w 2798015"/>
                  <a:gd name="connsiteY21" fmla="*/ 2114824 h 2226035"/>
                  <a:gd name="connsiteX22" fmla="*/ 2594919 w 2798015"/>
                  <a:gd name="connsiteY22" fmla="*/ 2028326 h 2226035"/>
                  <a:gd name="connsiteX23" fmla="*/ 2631989 w 2798015"/>
                  <a:gd name="connsiteY23" fmla="*/ 1991256 h 2226035"/>
                  <a:gd name="connsiteX24" fmla="*/ 2631989 w 2798015"/>
                  <a:gd name="connsiteY24" fmla="*/ 1682337 h 2226035"/>
                  <a:gd name="connsiteX25" fmla="*/ 2644346 w 2798015"/>
                  <a:gd name="connsiteY25" fmla="*/ 1435202 h 2226035"/>
                  <a:gd name="connsiteX26" fmla="*/ 2743200 w 2798015"/>
                  <a:gd name="connsiteY26" fmla="*/ 1323991 h 2226035"/>
                  <a:gd name="connsiteX27" fmla="*/ 2755557 w 2798015"/>
                  <a:gd name="connsiteY27" fmla="*/ 1286921 h 2226035"/>
                  <a:gd name="connsiteX28" fmla="*/ 2792627 w 2798015"/>
                  <a:gd name="connsiteY28" fmla="*/ 1262208 h 2226035"/>
                  <a:gd name="connsiteX29" fmla="*/ 2681417 w 2798015"/>
                  <a:gd name="connsiteY29" fmla="*/ 1113926 h 2226035"/>
                  <a:gd name="connsiteX30" fmla="*/ 2644346 w 2798015"/>
                  <a:gd name="connsiteY30" fmla="*/ 1076856 h 2226035"/>
                  <a:gd name="connsiteX31" fmla="*/ 2594919 w 2798015"/>
                  <a:gd name="connsiteY31" fmla="*/ 1064499 h 2226035"/>
                  <a:gd name="connsiteX32" fmla="*/ 2533135 w 2798015"/>
                  <a:gd name="connsiteY32" fmla="*/ 1039786 h 2226035"/>
                  <a:gd name="connsiteX33" fmla="*/ 2434281 w 2798015"/>
                  <a:gd name="connsiteY33" fmla="*/ 965645 h 2226035"/>
                  <a:gd name="connsiteX34" fmla="*/ 2310714 w 2798015"/>
                  <a:gd name="connsiteY34" fmla="*/ 903862 h 2226035"/>
                  <a:gd name="connsiteX35" fmla="*/ 2273644 w 2798015"/>
                  <a:gd name="connsiteY35" fmla="*/ 879148 h 2226035"/>
                  <a:gd name="connsiteX36" fmla="*/ 2211860 w 2798015"/>
                  <a:gd name="connsiteY36" fmla="*/ 854435 h 2226035"/>
                  <a:gd name="connsiteX37" fmla="*/ 1618735 w 2798015"/>
                  <a:gd name="connsiteY37" fmla="*/ 817364 h 2226035"/>
                  <a:gd name="connsiteX38" fmla="*/ 1532238 w 2798015"/>
                  <a:gd name="connsiteY38" fmla="*/ 780294 h 2226035"/>
                  <a:gd name="connsiteX39" fmla="*/ 1458098 w 2798015"/>
                  <a:gd name="connsiteY39" fmla="*/ 681440 h 2226035"/>
                  <a:gd name="connsiteX40" fmla="*/ 1408671 w 2798015"/>
                  <a:gd name="connsiteY40" fmla="*/ 594943 h 2226035"/>
                  <a:gd name="connsiteX41" fmla="*/ 1396314 w 2798015"/>
                  <a:gd name="connsiteY41" fmla="*/ 533159 h 2226035"/>
                  <a:gd name="connsiteX42" fmla="*/ 1359244 w 2798015"/>
                  <a:gd name="connsiteY42" fmla="*/ 496089 h 2226035"/>
                  <a:gd name="connsiteX43" fmla="*/ 1334530 w 2798015"/>
                  <a:gd name="connsiteY43" fmla="*/ 446662 h 2226035"/>
                  <a:gd name="connsiteX44" fmla="*/ 1285103 w 2798015"/>
                  <a:gd name="connsiteY44" fmla="*/ 360164 h 2226035"/>
                  <a:gd name="connsiteX45" fmla="*/ 1272746 w 2798015"/>
                  <a:gd name="connsiteY45" fmla="*/ 323094 h 2226035"/>
                  <a:gd name="connsiteX46" fmla="*/ 1248033 w 2798015"/>
                  <a:gd name="connsiteY46" fmla="*/ 286024 h 2226035"/>
                  <a:gd name="connsiteX47" fmla="*/ 1223319 w 2798015"/>
                  <a:gd name="connsiteY47" fmla="*/ 224240 h 2226035"/>
                  <a:gd name="connsiteX48" fmla="*/ 1161535 w 2798015"/>
                  <a:gd name="connsiteY48" fmla="*/ 137743 h 2226035"/>
                  <a:gd name="connsiteX49" fmla="*/ 1124465 w 2798015"/>
                  <a:gd name="connsiteY49" fmla="*/ 125386 h 2226035"/>
                  <a:gd name="connsiteX50" fmla="*/ 1099752 w 2798015"/>
                  <a:gd name="connsiteY50" fmla="*/ 75959 h 2226035"/>
                  <a:gd name="connsiteX51" fmla="*/ 1037968 w 2798015"/>
                  <a:gd name="connsiteY51" fmla="*/ 63602 h 2226035"/>
                  <a:gd name="connsiteX52" fmla="*/ 939114 w 2798015"/>
                  <a:gd name="connsiteY52" fmla="*/ 14175 h 2226035"/>
                  <a:gd name="connsiteX53" fmla="*/ 889687 w 2798015"/>
                  <a:gd name="connsiteY53" fmla="*/ 1818 h 2226035"/>
                  <a:gd name="connsiteX54" fmla="*/ 630195 w 2798015"/>
                  <a:gd name="connsiteY54" fmla="*/ 14175 h 2226035"/>
                  <a:gd name="connsiteX55" fmla="*/ 605481 w 2798015"/>
                  <a:gd name="connsiteY55" fmla="*/ 88316 h 2226035"/>
                  <a:gd name="connsiteX56" fmla="*/ 568411 w 2798015"/>
                  <a:gd name="connsiteY56" fmla="*/ 187170 h 2226035"/>
                  <a:gd name="connsiteX57" fmla="*/ 531341 w 2798015"/>
                  <a:gd name="connsiteY57" fmla="*/ 372521 h 2226035"/>
                  <a:gd name="connsiteX58" fmla="*/ 494271 w 2798015"/>
                  <a:gd name="connsiteY58" fmla="*/ 397235 h 2226035"/>
                  <a:gd name="connsiteX59" fmla="*/ 469557 w 2798015"/>
                  <a:gd name="connsiteY59" fmla="*/ 434305 h 2226035"/>
                  <a:gd name="connsiteX60" fmla="*/ 432487 w 2798015"/>
                  <a:gd name="connsiteY60" fmla="*/ 459018 h 2226035"/>
                  <a:gd name="connsiteX61" fmla="*/ 407773 w 2798015"/>
                  <a:gd name="connsiteY61" fmla="*/ 508445 h 2226035"/>
                  <a:gd name="connsiteX62" fmla="*/ 333633 w 2798015"/>
                  <a:gd name="connsiteY62" fmla="*/ 545516 h 2226035"/>
                  <a:gd name="connsiteX63" fmla="*/ 259492 w 2798015"/>
                  <a:gd name="connsiteY63" fmla="*/ 607299 h 2226035"/>
                  <a:gd name="connsiteX64" fmla="*/ 210065 w 2798015"/>
                  <a:gd name="connsiteY64" fmla="*/ 632013 h 2226035"/>
                  <a:gd name="connsiteX65" fmla="*/ 148281 w 2798015"/>
                  <a:gd name="connsiteY65" fmla="*/ 669083 h 2226035"/>
                  <a:gd name="connsiteX66" fmla="*/ 61784 w 2798015"/>
                  <a:gd name="connsiteY66" fmla="*/ 718510 h 2226035"/>
                  <a:gd name="connsiteX67" fmla="*/ 0 w 2798015"/>
                  <a:gd name="connsiteY67" fmla="*/ 891505 h 2226035"/>
                  <a:gd name="connsiteX68" fmla="*/ 12357 w 2798015"/>
                  <a:gd name="connsiteY68" fmla="*/ 978002 h 2226035"/>
                  <a:gd name="connsiteX69" fmla="*/ 86498 w 2798015"/>
                  <a:gd name="connsiteY69" fmla="*/ 1052143 h 2226035"/>
                  <a:gd name="connsiteX70" fmla="*/ 123568 w 2798015"/>
                  <a:gd name="connsiteY70" fmla="*/ 1064499 h 2226035"/>
                  <a:gd name="connsiteX71" fmla="*/ 259492 w 2798015"/>
                  <a:gd name="connsiteY71" fmla="*/ 1089213 h 2226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798015" h="2226035">
                    <a:moveTo>
                      <a:pt x="259492" y="1089213"/>
                    </a:moveTo>
                    <a:lnTo>
                      <a:pt x="259492" y="1089213"/>
                    </a:lnTo>
                    <a:cubicBezTo>
                      <a:pt x="284206" y="1126283"/>
                      <a:pt x="313708" y="1160575"/>
                      <a:pt x="333633" y="1200424"/>
                    </a:cubicBezTo>
                    <a:cubicBezTo>
                      <a:pt x="335565" y="1204289"/>
                      <a:pt x="366617" y="1313878"/>
                      <a:pt x="370703" y="1336348"/>
                    </a:cubicBezTo>
                    <a:cubicBezTo>
                      <a:pt x="375913" y="1365003"/>
                      <a:pt x="374691" y="1394948"/>
                      <a:pt x="383060" y="1422845"/>
                    </a:cubicBezTo>
                    <a:cubicBezTo>
                      <a:pt x="387327" y="1437070"/>
                      <a:pt x="399535" y="1447559"/>
                      <a:pt x="407773" y="1459916"/>
                    </a:cubicBezTo>
                    <a:cubicBezTo>
                      <a:pt x="473751" y="1789798"/>
                      <a:pt x="381817" y="1343423"/>
                      <a:pt x="432487" y="1558770"/>
                    </a:cubicBezTo>
                    <a:cubicBezTo>
                      <a:pt x="618153" y="2347852"/>
                      <a:pt x="364204" y="1938764"/>
                      <a:pt x="1767017" y="1966543"/>
                    </a:cubicBezTo>
                    <a:cubicBezTo>
                      <a:pt x="1779374" y="1970662"/>
                      <a:pt x="1791372" y="1976074"/>
                      <a:pt x="1804087" y="1978899"/>
                    </a:cubicBezTo>
                    <a:cubicBezTo>
                      <a:pt x="1828545" y="1984334"/>
                      <a:pt x="1853577" y="1986774"/>
                      <a:pt x="1878227" y="1991256"/>
                    </a:cubicBezTo>
                    <a:cubicBezTo>
                      <a:pt x="1898891" y="1995013"/>
                      <a:pt x="1919416" y="1999494"/>
                      <a:pt x="1940011" y="2003613"/>
                    </a:cubicBezTo>
                    <a:cubicBezTo>
                      <a:pt x="1952368" y="2011851"/>
                      <a:pt x="1963798" y="2021685"/>
                      <a:pt x="1977081" y="2028326"/>
                    </a:cubicBezTo>
                    <a:cubicBezTo>
                      <a:pt x="1988731" y="2034151"/>
                      <a:pt x="2002180" y="2035552"/>
                      <a:pt x="2014152" y="2040683"/>
                    </a:cubicBezTo>
                    <a:cubicBezTo>
                      <a:pt x="2031083" y="2047939"/>
                      <a:pt x="2047103" y="2057159"/>
                      <a:pt x="2063579" y="2065397"/>
                    </a:cubicBezTo>
                    <a:cubicBezTo>
                      <a:pt x="2092556" y="2152333"/>
                      <a:pt x="2049017" y="2050835"/>
                      <a:pt x="2125362" y="2127180"/>
                    </a:cubicBezTo>
                    <a:cubicBezTo>
                      <a:pt x="2134572" y="2136390"/>
                      <a:pt x="2128509" y="2155041"/>
                      <a:pt x="2137719" y="2164251"/>
                    </a:cubicBezTo>
                    <a:cubicBezTo>
                      <a:pt x="2150744" y="2177276"/>
                      <a:pt x="2171526" y="2179201"/>
                      <a:pt x="2187146" y="2188964"/>
                    </a:cubicBezTo>
                    <a:cubicBezTo>
                      <a:pt x="2204610" y="2199879"/>
                      <a:pt x="2220097" y="2213678"/>
                      <a:pt x="2236573" y="2226035"/>
                    </a:cubicBezTo>
                    <a:cubicBezTo>
                      <a:pt x="2277762" y="2221916"/>
                      <a:pt x="2319228" y="2219972"/>
                      <a:pt x="2360141" y="2213678"/>
                    </a:cubicBezTo>
                    <a:cubicBezTo>
                      <a:pt x="2373015" y="2211697"/>
                      <a:pt x="2385239" y="2206452"/>
                      <a:pt x="2397211" y="2201321"/>
                    </a:cubicBezTo>
                    <a:cubicBezTo>
                      <a:pt x="2433417" y="2185804"/>
                      <a:pt x="2452680" y="2174057"/>
                      <a:pt x="2483708" y="2151894"/>
                    </a:cubicBezTo>
                    <a:cubicBezTo>
                      <a:pt x="2500466" y="2139924"/>
                      <a:pt x="2518572" y="2129386"/>
                      <a:pt x="2533135" y="2114824"/>
                    </a:cubicBezTo>
                    <a:cubicBezTo>
                      <a:pt x="2577662" y="2070297"/>
                      <a:pt x="2559831" y="2070432"/>
                      <a:pt x="2594919" y="2028326"/>
                    </a:cubicBezTo>
                    <a:cubicBezTo>
                      <a:pt x="2606106" y="2014901"/>
                      <a:pt x="2619632" y="2003613"/>
                      <a:pt x="2631989" y="1991256"/>
                    </a:cubicBezTo>
                    <a:cubicBezTo>
                      <a:pt x="2674891" y="1862554"/>
                      <a:pt x="2631989" y="2006042"/>
                      <a:pt x="2631989" y="1682337"/>
                    </a:cubicBezTo>
                    <a:cubicBezTo>
                      <a:pt x="2631989" y="1599856"/>
                      <a:pt x="2631314" y="1516647"/>
                      <a:pt x="2644346" y="1435202"/>
                    </a:cubicBezTo>
                    <a:cubicBezTo>
                      <a:pt x="2652399" y="1384873"/>
                      <a:pt x="2709428" y="1351009"/>
                      <a:pt x="2743200" y="1323991"/>
                    </a:cubicBezTo>
                    <a:cubicBezTo>
                      <a:pt x="2747319" y="1311634"/>
                      <a:pt x="2747420" y="1297092"/>
                      <a:pt x="2755557" y="1286921"/>
                    </a:cubicBezTo>
                    <a:cubicBezTo>
                      <a:pt x="2764834" y="1275325"/>
                      <a:pt x="2789405" y="1276705"/>
                      <a:pt x="2792627" y="1262208"/>
                    </a:cubicBezTo>
                    <a:cubicBezTo>
                      <a:pt x="2818417" y="1146157"/>
                      <a:pt x="2746746" y="1179253"/>
                      <a:pt x="2681417" y="1113926"/>
                    </a:cubicBezTo>
                    <a:cubicBezTo>
                      <a:pt x="2669060" y="1101569"/>
                      <a:pt x="2659519" y="1085526"/>
                      <a:pt x="2644346" y="1076856"/>
                    </a:cubicBezTo>
                    <a:cubicBezTo>
                      <a:pt x="2629601" y="1068430"/>
                      <a:pt x="2611030" y="1069869"/>
                      <a:pt x="2594919" y="1064499"/>
                    </a:cubicBezTo>
                    <a:cubicBezTo>
                      <a:pt x="2573876" y="1057485"/>
                      <a:pt x="2553730" y="1048024"/>
                      <a:pt x="2533135" y="1039786"/>
                    </a:cubicBezTo>
                    <a:cubicBezTo>
                      <a:pt x="2473497" y="980148"/>
                      <a:pt x="2518726" y="1019383"/>
                      <a:pt x="2434281" y="965645"/>
                    </a:cubicBezTo>
                    <a:cubicBezTo>
                      <a:pt x="2339088" y="905067"/>
                      <a:pt x="2392914" y="924411"/>
                      <a:pt x="2310714" y="903862"/>
                    </a:cubicBezTo>
                    <a:cubicBezTo>
                      <a:pt x="2298357" y="895624"/>
                      <a:pt x="2286927" y="885790"/>
                      <a:pt x="2273644" y="879148"/>
                    </a:cubicBezTo>
                    <a:cubicBezTo>
                      <a:pt x="2253805" y="869228"/>
                      <a:pt x="2232629" y="862223"/>
                      <a:pt x="2211860" y="854435"/>
                    </a:cubicBezTo>
                    <a:cubicBezTo>
                      <a:pt x="2025632" y="784601"/>
                      <a:pt x="1805266" y="825654"/>
                      <a:pt x="1618735" y="817364"/>
                    </a:cubicBezTo>
                    <a:cubicBezTo>
                      <a:pt x="1588480" y="807280"/>
                      <a:pt x="1558962" y="799383"/>
                      <a:pt x="1532238" y="780294"/>
                    </a:cubicBezTo>
                    <a:cubicBezTo>
                      <a:pt x="1493098" y="752337"/>
                      <a:pt x="1483663" y="722344"/>
                      <a:pt x="1458098" y="681440"/>
                    </a:cubicBezTo>
                    <a:cubicBezTo>
                      <a:pt x="1414431" y="611573"/>
                      <a:pt x="1450860" y="679322"/>
                      <a:pt x="1408671" y="594943"/>
                    </a:cubicBezTo>
                    <a:cubicBezTo>
                      <a:pt x="1404552" y="574348"/>
                      <a:pt x="1405707" y="551944"/>
                      <a:pt x="1396314" y="533159"/>
                    </a:cubicBezTo>
                    <a:cubicBezTo>
                      <a:pt x="1388499" y="517529"/>
                      <a:pt x="1369401" y="510309"/>
                      <a:pt x="1359244" y="496089"/>
                    </a:cubicBezTo>
                    <a:cubicBezTo>
                      <a:pt x="1348537" y="481100"/>
                      <a:pt x="1342768" y="463138"/>
                      <a:pt x="1334530" y="446662"/>
                    </a:cubicBezTo>
                    <a:cubicBezTo>
                      <a:pt x="1307261" y="310320"/>
                      <a:pt x="1348133" y="438952"/>
                      <a:pt x="1285103" y="360164"/>
                    </a:cubicBezTo>
                    <a:cubicBezTo>
                      <a:pt x="1276966" y="349993"/>
                      <a:pt x="1278571" y="334744"/>
                      <a:pt x="1272746" y="323094"/>
                    </a:cubicBezTo>
                    <a:cubicBezTo>
                      <a:pt x="1266105" y="309811"/>
                      <a:pt x="1254674" y="299307"/>
                      <a:pt x="1248033" y="286024"/>
                    </a:cubicBezTo>
                    <a:cubicBezTo>
                      <a:pt x="1238113" y="266185"/>
                      <a:pt x="1233239" y="244079"/>
                      <a:pt x="1223319" y="224240"/>
                    </a:cubicBezTo>
                    <a:cubicBezTo>
                      <a:pt x="1216878" y="211358"/>
                      <a:pt x="1166335" y="141743"/>
                      <a:pt x="1161535" y="137743"/>
                    </a:cubicBezTo>
                    <a:cubicBezTo>
                      <a:pt x="1151529" y="129405"/>
                      <a:pt x="1136822" y="129505"/>
                      <a:pt x="1124465" y="125386"/>
                    </a:cubicBezTo>
                    <a:cubicBezTo>
                      <a:pt x="1116227" y="108910"/>
                      <a:pt x="1114741" y="86666"/>
                      <a:pt x="1099752" y="75959"/>
                    </a:cubicBezTo>
                    <a:cubicBezTo>
                      <a:pt x="1082662" y="63751"/>
                      <a:pt x="1058343" y="68696"/>
                      <a:pt x="1037968" y="63602"/>
                    </a:cubicBezTo>
                    <a:cubicBezTo>
                      <a:pt x="972116" y="47139"/>
                      <a:pt x="1023125" y="51513"/>
                      <a:pt x="939114" y="14175"/>
                    </a:cubicBezTo>
                    <a:cubicBezTo>
                      <a:pt x="923595" y="7278"/>
                      <a:pt x="906163" y="5937"/>
                      <a:pt x="889687" y="1818"/>
                    </a:cubicBezTo>
                    <a:cubicBezTo>
                      <a:pt x="803190" y="5937"/>
                      <a:pt x="713038" y="-11038"/>
                      <a:pt x="630195" y="14175"/>
                    </a:cubicBezTo>
                    <a:cubicBezTo>
                      <a:pt x="605273" y="21760"/>
                      <a:pt x="613719" y="63602"/>
                      <a:pt x="605481" y="88316"/>
                    </a:cubicBezTo>
                    <a:cubicBezTo>
                      <a:pt x="586106" y="146442"/>
                      <a:pt x="597971" y="113270"/>
                      <a:pt x="568411" y="187170"/>
                    </a:cubicBezTo>
                    <a:cubicBezTo>
                      <a:pt x="567814" y="192546"/>
                      <a:pt x="557626" y="354997"/>
                      <a:pt x="531341" y="372521"/>
                    </a:cubicBezTo>
                    <a:lnTo>
                      <a:pt x="494271" y="397235"/>
                    </a:lnTo>
                    <a:cubicBezTo>
                      <a:pt x="486033" y="409592"/>
                      <a:pt x="480058" y="423804"/>
                      <a:pt x="469557" y="434305"/>
                    </a:cubicBezTo>
                    <a:cubicBezTo>
                      <a:pt x="459056" y="444806"/>
                      <a:pt x="441994" y="447609"/>
                      <a:pt x="432487" y="459018"/>
                    </a:cubicBezTo>
                    <a:cubicBezTo>
                      <a:pt x="420694" y="473169"/>
                      <a:pt x="419565" y="494294"/>
                      <a:pt x="407773" y="508445"/>
                    </a:cubicBezTo>
                    <a:cubicBezTo>
                      <a:pt x="382478" y="538799"/>
                      <a:pt x="364959" y="529853"/>
                      <a:pt x="333633" y="545516"/>
                    </a:cubicBezTo>
                    <a:cubicBezTo>
                      <a:pt x="268256" y="578204"/>
                      <a:pt x="323261" y="561749"/>
                      <a:pt x="259492" y="607299"/>
                    </a:cubicBezTo>
                    <a:cubicBezTo>
                      <a:pt x="244503" y="618006"/>
                      <a:pt x="226167" y="623067"/>
                      <a:pt x="210065" y="632013"/>
                    </a:cubicBezTo>
                    <a:cubicBezTo>
                      <a:pt x="189070" y="643677"/>
                      <a:pt x="169276" y="657419"/>
                      <a:pt x="148281" y="669083"/>
                    </a:cubicBezTo>
                    <a:cubicBezTo>
                      <a:pt x="54218" y="721340"/>
                      <a:pt x="139458" y="666728"/>
                      <a:pt x="61784" y="718510"/>
                    </a:cubicBezTo>
                    <a:cubicBezTo>
                      <a:pt x="6050" y="857846"/>
                      <a:pt x="23117" y="799040"/>
                      <a:pt x="0" y="891505"/>
                    </a:cubicBezTo>
                    <a:cubicBezTo>
                      <a:pt x="4119" y="920337"/>
                      <a:pt x="2404" y="950630"/>
                      <a:pt x="12357" y="978002"/>
                    </a:cubicBezTo>
                    <a:cubicBezTo>
                      <a:pt x="23819" y="1009522"/>
                      <a:pt x="57184" y="1037486"/>
                      <a:pt x="86498" y="1052143"/>
                    </a:cubicBezTo>
                    <a:cubicBezTo>
                      <a:pt x="98148" y="1057968"/>
                      <a:pt x="111211" y="1060380"/>
                      <a:pt x="123568" y="1064499"/>
                    </a:cubicBezTo>
                    <a:cubicBezTo>
                      <a:pt x="198336" y="1114346"/>
                      <a:pt x="236838" y="1085094"/>
                      <a:pt x="259492" y="1089213"/>
                    </a:cubicBezTo>
                    <a:close/>
                  </a:path>
                </a:pathLst>
              </a:cu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E9E74EA-3751-47FE-9A73-2DB98E588202}"/>
                  </a:ext>
                </a:extLst>
              </p:cNvPr>
              <p:cNvSpPr/>
              <p:nvPr/>
            </p:nvSpPr>
            <p:spPr bwMode="gray">
              <a:xfrm>
                <a:off x="9002920" y="2451551"/>
                <a:ext cx="624303" cy="646331"/>
              </a:xfrm>
              <a:prstGeom prst="ellipse">
                <a:avLst/>
              </a:prstGeom>
              <a:solidFill>
                <a:srgbClr val="B1063A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Z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07772E2-6F94-462D-AF59-97A9CB41113F}"/>
                  </a:ext>
                </a:extLst>
              </p:cNvPr>
              <p:cNvSpPr/>
              <p:nvPr/>
            </p:nvSpPr>
            <p:spPr bwMode="gray">
              <a:xfrm>
                <a:off x="9358872" y="2992137"/>
                <a:ext cx="624303" cy="646331"/>
              </a:xfrm>
              <a:prstGeom prst="ellipse">
                <a:avLst/>
              </a:prstGeom>
              <a:solidFill>
                <a:srgbClr val="B1063A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F7B5C60-6F06-424E-B11C-6283AFB4EC53}"/>
                  </a:ext>
                </a:extLst>
              </p:cNvPr>
              <p:cNvSpPr/>
              <p:nvPr/>
            </p:nvSpPr>
            <p:spPr bwMode="gray">
              <a:xfrm>
                <a:off x="9841851" y="2433291"/>
                <a:ext cx="624303" cy="646331"/>
              </a:xfrm>
              <a:prstGeom prst="ellipse">
                <a:avLst/>
              </a:prstGeom>
              <a:solidFill>
                <a:srgbClr val="B1063A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W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11F7D42-7F84-42A3-BBE8-7CD7CB79F24E}"/>
                  </a:ext>
                </a:extLst>
              </p:cNvPr>
              <p:cNvSpPr/>
              <p:nvPr/>
            </p:nvSpPr>
            <p:spPr bwMode="gray">
              <a:xfrm>
                <a:off x="9404279" y="2484755"/>
                <a:ext cx="624303" cy="646331"/>
              </a:xfrm>
              <a:prstGeom prst="ellipse">
                <a:avLst/>
              </a:prstGeom>
              <a:solidFill>
                <a:srgbClr val="B1063A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F533D2-CFFF-482F-8326-AD67CC7F6297}"/>
                </a:ext>
              </a:extLst>
            </p:cNvPr>
            <p:cNvSpPr txBox="1"/>
            <p:nvPr/>
          </p:nvSpPr>
          <p:spPr bwMode="gray">
            <a:xfrm>
              <a:off x="10632761" y="2758536"/>
              <a:ext cx="243491" cy="160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sz="1400" b="1" i="1" dirty="0"/>
                <a:t>S’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CC61B766-0E95-4132-B4D1-90921FC7D3B3}"/>
              </a:ext>
            </a:extLst>
          </p:cNvPr>
          <p:cNvSpPr/>
          <p:nvPr/>
        </p:nvSpPr>
        <p:spPr bwMode="gray">
          <a:xfrm>
            <a:off x="9748084" y="1976293"/>
            <a:ext cx="624303" cy="646331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12172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D303-4001-4AC6-8C3E-61C933F1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694FD-D40D-4664-BB0B-B946EC57E7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8374" y="3671767"/>
                <a:ext cx="6243001" cy="1243930"/>
              </a:xfrm>
            </p:spPr>
            <p:txBody>
              <a:bodyPr/>
              <a:lstStyle/>
              <a:p>
                <a:r>
                  <a:rPr lang="en-US" i="0" dirty="0">
                    <a:latin typeface="+mj-lt"/>
                  </a:rPr>
                  <a:t>Y</a:t>
                </a:r>
                <a:r>
                  <a:rPr lang="en-US" sz="2400" i="0" baseline="-25000" dirty="0">
                    <a:latin typeface="+mj-lt"/>
                  </a:rPr>
                  <a:t>i</a:t>
                </a:r>
                <a:r>
                  <a:rPr lang="en-US" dirty="0"/>
                  <a:t>=hidden variables</a:t>
                </a:r>
              </a:p>
              <a:p>
                <a:r>
                  <a:rPr lang="en-US" dirty="0"/>
                  <a:t>X</a:t>
                </a:r>
                <a:r>
                  <a:rPr lang="en-US" sz="2400" baseline="-25000" dirty="0"/>
                  <a:t>i</a:t>
                </a:r>
                <a:r>
                  <a:rPr lang="en-US" dirty="0"/>
                  <a:t>=observed variables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–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694FD-D40D-4664-BB0B-B946EC57E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8374" y="3671767"/>
                <a:ext cx="6243001" cy="1243930"/>
              </a:xfrm>
              <a:blipFill>
                <a:blip r:embed="rId3"/>
                <a:stretch>
                  <a:fillRect l="-2344" t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3AAE0-C76E-46D7-9E41-B5BA6FC3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ECBB2-6FD6-4E36-9055-EA8B963D3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882" y="1128042"/>
            <a:ext cx="4014727" cy="2606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2EB508-8730-4413-9224-88BD177AD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994" y="4951316"/>
            <a:ext cx="3742006" cy="14986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43AACC-4C75-46D7-B042-76D257105E88}"/>
              </a:ext>
            </a:extLst>
          </p:cNvPr>
          <p:cNvSpPr txBox="1"/>
          <p:nvPr/>
        </p:nvSpPr>
        <p:spPr bwMode="gray">
          <a:xfrm>
            <a:off x="6096000" y="5297865"/>
            <a:ext cx="1699711" cy="6590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Uncertainty about temperature Y after sensor reading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EFB471-82A1-484B-B42E-22F02E24C52E}"/>
              </a:ext>
            </a:extLst>
          </p:cNvPr>
          <p:cNvSpPr txBox="1"/>
          <p:nvPr/>
        </p:nvSpPr>
        <p:spPr bwMode="gray">
          <a:xfrm>
            <a:off x="3785573" y="5297865"/>
            <a:ext cx="1706287" cy="6590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Uncertainty about temperature Y before sensor reading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51930CE-AC09-439C-AABF-FD95356148D9}"/>
              </a:ext>
            </a:extLst>
          </p:cNvPr>
          <p:cNvSpPr/>
          <p:nvPr/>
        </p:nvSpPr>
        <p:spPr bwMode="gray">
          <a:xfrm>
            <a:off x="644970" y="1476931"/>
            <a:ext cx="744607" cy="55584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Y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1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32B20B-86D9-447D-9200-EFDBFC84816F}"/>
              </a:ext>
            </a:extLst>
          </p:cNvPr>
          <p:cNvSpPr/>
          <p:nvPr/>
        </p:nvSpPr>
        <p:spPr bwMode="gray">
          <a:xfrm>
            <a:off x="2915492" y="2255154"/>
            <a:ext cx="744607" cy="55584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Y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3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5B22BD-CD88-4C1E-8BF4-D71D6032E5E6}"/>
              </a:ext>
            </a:extLst>
          </p:cNvPr>
          <p:cNvSpPr/>
          <p:nvPr/>
        </p:nvSpPr>
        <p:spPr bwMode="gray">
          <a:xfrm>
            <a:off x="3952550" y="1476931"/>
            <a:ext cx="744607" cy="55584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Y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4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C97EF7-8459-446F-88C8-D9546AC05CCA}"/>
              </a:ext>
            </a:extLst>
          </p:cNvPr>
          <p:cNvSpPr/>
          <p:nvPr/>
        </p:nvSpPr>
        <p:spPr bwMode="gray">
          <a:xfrm>
            <a:off x="1659530" y="2255154"/>
            <a:ext cx="744607" cy="55584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Y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2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81CE87-F265-49B6-85E3-29B59C5F917B}"/>
              </a:ext>
            </a:extLst>
          </p:cNvPr>
          <p:cNvSpPr/>
          <p:nvPr/>
        </p:nvSpPr>
        <p:spPr bwMode="gray">
          <a:xfrm>
            <a:off x="644970" y="2431102"/>
            <a:ext cx="744607" cy="55584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X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1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D74DCB-AAED-4CD2-B582-2F21F6AFE585}"/>
              </a:ext>
            </a:extLst>
          </p:cNvPr>
          <p:cNvSpPr/>
          <p:nvPr/>
        </p:nvSpPr>
        <p:spPr bwMode="gray">
          <a:xfrm>
            <a:off x="1659530" y="3066061"/>
            <a:ext cx="744607" cy="55584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X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2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511FB7-C2EF-473B-AB1B-F499F16ADE51}"/>
              </a:ext>
            </a:extLst>
          </p:cNvPr>
          <p:cNvSpPr/>
          <p:nvPr/>
        </p:nvSpPr>
        <p:spPr bwMode="gray">
          <a:xfrm>
            <a:off x="2915492" y="3073235"/>
            <a:ext cx="744607" cy="55584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X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3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085445-5131-4918-88C1-3B92DF307145}"/>
              </a:ext>
            </a:extLst>
          </p:cNvPr>
          <p:cNvSpPr/>
          <p:nvPr/>
        </p:nvSpPr>
        <p:spPr bwMode="gray">
          <a:xfrm>
            <a:off x="3952550" y="2321370"/>
            <a:ext cx="744607" cy="55584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i="1" dirty="0">
                <a:solidFill>
                  <a:sysClr val="windowText" lastClr="000000"/>
                </a:solidFill>
              </a:rPr>
              <a:t>X</a:t>
            </a:r>
            <a:r>
              <a:rPr lang="en-US" sz="1600" b="1" i="1" baseline="-25000" dirty="0">
                <a:solidFill>
                  <a:sysClr val="windowText" lastClr="000000"/>
                </a:solidFill>
              </a:rPr>
              <a:t>4</a:t>
            </a:r>
            <a:endParaRPr lang="en-US" sz="1200" b="1" i="1" baseline="-250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A040B7-6205-48E5-82F5-438832A61A7B}"/>
              </a:ext>
            </a:extLst>
          </p:cNvPr>
          <p:cNvCxnSpPr>
            <a:stCxn id="9" idx="6"/>
            <a:endCxn id="13" idx="2"/>
          </p:cNvCxnSpPr>
          <p:nvPr/>
        </p:nvCxnSpPr>
        <p:spPr bwMode="gray">
          <a:xfrm>
            <a:off x="1389577" y="1754851"/>
            <a:ext cx="256297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4DFF4-5B84-44FF-A361-A2B8C14B1D0A}"/>
              </a:ext>
            </a:extLst>
          </p:cNvPr>
          <p:cNvCxnSpPr>
            <a:cxnSpLocks/>
            <a:stCxn id="9" idx="5"/>
            <a:endCxn id="14" idx="1"/>
          </p:cNvCxnSpPr>
          <p:nvPr/>
        </p:nvCxnSpPr>
        <p:spPr bwMode="gray">
          <a:xfrm>
            <a:off x="1280532" y="1951370"/>
            <a:ext cx="488043" cy="38518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99C03A-18DF-423D-83CF-722C5606C853}"/>
              </a:ext>
            </a:extLst>
          </p:cNvPr>
          <p:cNvCxnSpPr>
            <a:cxnSpLocks/>
            <a:stCxn id="13" idx="3"/>
            <a:endCxn id="12" idx="7"/>
          </p:cNvCxnSpPr>
          <p:nvPr/>
        </p:nvCxnSpPr>
        <p:spPr bwMode="gray">
          <a:xfrm flipH="1">
            <a:off x="3551054" y="1951370"/>
            <a:ext cx="510541" cy="38518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2708C0-8C1A-489F-9F52-5898E8214810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gray">
          <a:xfrm>
            <a:off x="2404137" y="2533074"/>
            <a:ext cx="511355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841057-0D0E-4227-A3CC-F704BAE0561A}"/>
              </a:ext>
            </a:extLst>
          </p:cNvPr>
          <p:cNvCxnSpPr>
            <a:cxnSpLocks/>
            <a:stCxn id="9" idx="4"/>
            <a:endCxn id="15" idx="0"/>
          </p:cNvCxnSpPr>
          <p:nvPr/>
        </p:nvCxnSpPr>
        <p:spPr bwMode="gray">
          <a:xfrm>
            <a:off x="1017274" y="2032771"/>
            <a:ext cx="0" cy="39833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8F03DA9-C31C-4106-ADD1-9D93BCA4696B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 bwMode="gray">
          <a:xfrm>
            <a:off x="2031834" y="2810994"/>
            <a:ext cx="0" cy="25506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9D4DE52-E1C3-49E0-B40B-70962C8A38BC}"/>
              </a:ext>
            </a:extLst>
          </p:cNvPr>
          <p:cNvCxnSpPr>
            <a:cxnSpLocks/>
            <a:stCxn id="12" idx="4"/>
            <a:endCxn id="17" idx="0"/>
          </p:cNvCxnSpPr>
          <p:nvPr/>
        </p:nvCxnSpPr>
        <p:spPr bwMode="gray">
          <a:xfrm>
            <a:off x="3287796" y="2810994"/>
            <a:ext cx="0" cy="2622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7696C55-6BCF-4166-9C57-8AE01DA46BFD}"/>
              </a:ext>
            </a:extLst>
          </p:cNvPr>
          <p:cNvCxnSpPr>
            <a:cxnSpLocks/>
            <a:stCxn id="13" idx="4"/>
            <a:endCxn id="18" idx="0"/>
          </p:cNvCxnSpPr>
          <p:nvPr/>
        </p:nvCxnSpPr>
        <p:spPr bwMode="gray">
          <a:xfrm>
            <a:off x="4324854" y="2032771"/>
            <a:ext cx="0" cy="28859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641506F-9CCB-4523-97B3-9BE0E68740D5}"/>
              </a:ext>
            </a:extLst>
          </p:cNvPr>
          <p:cNvCxnSpPr/>
          <p:nvPr/>
        </p:nvCxnSpPr>
        <p:spPr bwMode="gray">
          <a:xfrm flipH="1">
            <a:off x="4579815" y="4994031"/>
            <a:ext cx="107245" cy="30383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1989305-9A21-4E95-AC8E-447F5E249412}"/>
              </a:ext>
            </a:extLst>
          </p:cNvPr>
          <p:cNvCxnSpPr>
            <a:cxnSpLocks/>
          </p:cNvCxnSpPr>
          <p:nvPr/>
        </p:nvCxnSpPr>
        <p:spPr bwMode="gray">
          <a:xfrm>
            <a:off x="5657850" y="5024488"/>
            <a:ext cx="583753" cy="20084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1F77A84-8D7E-4057-A431-51806DAA2AC1}"/>
              </a:ext>
            </a:extLst>
          </p:cNvPr>
          <p:cNvSpPr txBox="1"/>
          <p:nvPr/>
        </p:nvSpPr>
        <p:spPr bwMode="gray">
          <a:xfrm>
            <a:off x="1904107" y="5297865"/>
            <a:ext cx="1379363" cy="6590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Utility of having sensors in location A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1E1C21-4683-474D-A167-06A246FE29E1}"/>
              </a:ext>
            </a:extLst>
          </p:cNvPr>
          <p:cNvCxnSpPr>
            <a:cxnSpLocks/>
            <a:endCxn id="57" idx="0"/>
          </p:cNvCxnSpPr>
          <p:nvPr/>
        </p:nvCxnSpPr>
        <p:spPr bwMode="gray">
          <a:xfrm flipH="1">
            <a:off x="2593789" y="4988225"/>
            <a:ext cx="1172320" cy="3096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EFDFD05-3109-4A79-AA45-0BFD5B852650}"/>
              </a:ext>
            </a:extLst>
          </p:cNvPr>
          <p:cNvSpPr txBox="1"/>
          <p:nvPr/>
        </p:nvSpPr>
        <p:spPr bwMode="gray">
          <a:xfrm>
            <a:off x="261815" y="1009370"/>
            <a:ext cx="6060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Sensing in presence of measurement uncertainty</a:t>
            </a:r>
          </a:p>
        </p:txBody>
      </p:sp>
    </p:spTree>
    <p:extLst>
      <p:ext uri="{BB962C8B-B14F-4D97-AF65-F5344CB8AC3E}">
        <p14:creationId xmlns:p14="http://schemas.microsoft.com/office/powerpoint/2010/main" val="26612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6E955B-A4CD-456E-8D9C-AABAFDACD721}"/>
              </a:ext>
            </a:extLst>
          </p:cNvPr>
          <p:cNvSpPr/>
          <p:nvPr/>
        </p:nvSpPr>
        <p:spPr bwMode="gray">
          <a:xfrm>
            <a:off x="0" y="5353648"/>
            <a:ext cx="12192000" cy="1504352"/>
          </a:xfrm>
          <a:prstGeom prst="rect">
            <a:avLst/>
          </a:prstGeom>
          <a:solidFill>
            <a:srgbClr val="B1063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 – Where are we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87459" y="852481"/>
            <a:ext cx="6062497" cy="5951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Graph Metr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ics and Random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Classification - Clustering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Sampling - </a:t>
            </a: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Random Walks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Embeddings - Message Passing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PageRank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Structure Learning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Convolutional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Attention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Evolution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Temporal Graph Networks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Graph Neural Differential Equations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Deep Graph Generative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 Causal Graph Neural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 Propagation Graph Neural Networks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Network Effects, Cascading and Contagion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Outbreak Detection and Influence Maximization</a:t>
            </a:r>
            <a:endParaRPr lang="en-US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4AFEFE2-C6EC-4D70-B6A9-EA6049991254}"/>
              </a:ext>
            </a:extLst>
          </p:cNvPr>
          <p:cNvSpPr/>
          <p:nvPr/>
        </p:nvSpPr>
        <p:spPr bwMode="gray">
          <a:xfrm>
            <a:off x="5520531" y="1114697"/>
            <a:ext cx="391886" cy="14978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2A4B4BE-8E12-4FB8-A865-9329AB6639E8}"/>
              </a:ext>
            </a:extLst>
          </p:cNvPr>
          <p:cNvSpPr/>
          <p:nvPr/>
        </p:nvSpPr>
        <p:spPr bwMode="gray">
          <a:xfrm>
            <a:off x="5556774" y="2922377"/>
            <a:ext cx="383177" cy="2212593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D2C95-6798-4E3A-A190-0D6228A1A053}"/>
              </a:ext>
            </a:extLst>
          </p:cNvPr>
          <p:cNvSpPr txBox="1"/>
          <p:nvPr/>
        </p:nvSpPr>
        <p:spPr bwMode="gray">
          <a:xfrm>
            <a:off x="6040865" y="1694082"/>
            <a:ext cx="2505321" cy="420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Description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C55D-B08A-427E-83A5-373028255984}"/>
              </a:ext>
            </a:extLst>
          </p:cNvPr>
          <p:cNvSpPr txBox="1"/>
          <p:nvPr/>
        </p:nvSpPr>
        <p:spPr bwMode="gray">
          <a:xfrm>
            <a:off x="6096000" y="3875669"/>
            <a:ext cx="2272937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9302E-E209-43A5-9FA6-79140C433C07}"/>
              </a:ext>
            </a:extLst>
          </p:cNvPr>
          <p:cNvSpPr txBox="1"/>
          <p:nvPr/>
        </p:nvSpPr>
        <p:spPr bwMode="gray">
          <a:xfrm>
            <a:off x="8694470" y="1358752"/>
            <a:ext cx="3144050" cy="14268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Understand a phenomenon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Extract features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Stablish baselines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Preprocessing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06FA7-B0AC-4082-9584-8B9A849C7A2B}"/>
              </a:ext>
            </a:extLst>
          </p:cNvPr>
          <p:cNvSpPr txBox="1"/>
          <p:nvPr/>
        </p:nvSpPr>
        <p:spPr bwMode="gray">
          <a:xfrm>
            <a:off x="8546186" y="973043"/>
            <a:ext cx="272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Design concerns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5DA3B-6DB3-4A2D-A4BB-E8DC068A07AA}"/>
              </a:ext>
            </a:extLst>
          </p:cNvPr>
          <p:cNvSpPr txBox="1"/>
          <p:nvPr/>
        </p:nvSpPr>
        <p:spPr bwMode="gray">
          <a:xfrm>
            <a:off x="8637958" y="3276912"/>
            <a:ext cx="3395485" cy="1357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 an outcome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ML architecture and pipeline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Training models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Evaluation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FA719-9994-4AC1-A848-FAC8760F553C}"/>
              </a:ext>
            </a:extLst>
          </p:cNvPr>
          <p:cNvSpPr txBox="1"/>
          <p:nvPr/>
        </p:nvSpPr>
        <p:spPr bwMode="gray">
          <a:xfrm>
            <a:off x="9083566" y="5463323"/>
            <a:ext cx="2818500" cy="1130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Effects of interventions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Risks of confounding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Causal structure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B3916D4-BD64-4630-9A40-FF2A370826CF}"/>
              </a:ext>
            </a:extLst>
          </p:cNvPr>
          <p:cNvSpPr/>
          <p:nvPr/>
        </p:nvSpPr>
        <p:spPr bwMode="gray">
          <a:xfrm>
            <a:off x="5839569" y="5349419"/>
            <a:ext cx="397846" cy="13659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519DA-6535-4465-8725-A5FDE9C3DD3A}"/>
              </a:ext>
            </a:extLst>
          </p:cNvPr>
          <p:cNvSpPr txBox="1"/>
          <p:nvPr/>
        </p:nvSpPr>
        <p:spPr bwMode="gray">
          <a:xfrm>
            <a:off x="6366895" y="5866993"/>
            <a:ext cx="2412273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Intervention models</a:t>
            </a:r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3CA4-D085-42EF-93CF-9C141F6A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B9CE0-F8FD-4F45-AACB-A1FE81606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C4A10-6F08-40F1-944D-C60D9373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65ED67-960B-43CA-A9F9-F0ABF72B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238125"/>
            <a:ext cx="87534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54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F2D8A-3B9B-45F0-808A-9CD28D46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94306-993E-4814-9B51-824717BD4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81D4A-BFE2-43A7-A523-4B12FB77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BA265-9764-4305-AAFD-AC8FD468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712" y="0"/>
            <a:ext cx="9208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78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5739-4ACD-490C-9048-38F921D3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Submodular Set Function – Definition-1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B4201-222E-4A0E-B9A7-BB99D14B34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79772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ffectLst/>
                    <a:latin typeface="+mj-lt"/>
                  </a:rPr>
                  <a:t>Given a set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effectLst/>
                    <a:latin typeface="+mj-lt"/>
                  </a:rPr>
                  <a:t>, </a:t>
                </a:r>
                <a:r>
                  <a:rPr lang="en-US" dirty="0">
                    <a:latin typeface="+mj-lt"/>
                  </a:rPr>
                  <a:t>which is</a:t>
                </a:r>
                <a:r>
                  <a:rPr lang="en-US" i="1" dirty="0">
                    <a:effectLst/>
                    <a:latin typeface="+mj-lt"/>
                  </a:rPr>
                  <a:t> </a:t>
                </a:r>
                <a:r>
                  <a:rPr lang="en-US" dirty="0">
                    <a:effectLst/>
                    <a:latin typeface="+mj-lt"/>
                  </a:rPr>
                  <a:t>maps a set </a:t>
                </a:r>
                <a:r>
                  <a:rPr lang="en-US" i="1" dirty="0">
                    <a:effectLst/>
                    <a:latin typeface="+mj-lt"/>
                  </a:rPr>
                  <a:t>V</a:t>
                </a:r>
                <a:r>
                  <a:rPr lang="en-US" dirty="0">
                    <a:effectLst/>
                    <a:latin typeface="+mj-lt"/>
                  </a:rPr>
                  <a:t> to a real number</a:t>
                </a:r>
              </a:p>
              <a:p>
                <a:pPr marL="584194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V is a set of items (e.g., sensors, people, </a:t>
                </a:r>
                <a:r>
                  <a:rPr lang="en-US" dirty="0" err="1">
                    <a:latin typeface="+mj-lt"/>
                  </a:rPr>
                  <a:t>actuors</a:t>
                </a:r>
                <a:r>
                  <a:rPr lang="en-US" dirty="0">
                    <a:latin typeface="+mj-lt"/>
                  </a:rPr>
                  <a:t>)</a:t>
                </a:r>
              </a:p>
              <a:p>
                <a:pPr marL="584194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effectLst/>
                    <a:latin typeface="+mj-lt"/>
                  </a:rPr>
                  <a:t>, </a:t>
                </a:r>
              </a:p>
              <a:p>
                <a:pPr marL="584194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</a:t>
                </a:r>
                <a:r>
                  <a:rPr lang="en-US" dirty="0">
                    <a:effectLst/>
                    <a:latin typeface="+mj-lt"/>
                  </a:rPr>
                  <a:t>here is a </a:t>
                </a:r>
                <a:r>
                  <a:rPr lang="en-US" dirty="0" err="1">
                    <a:effectLst/>
                    <a:latin typeface="+mj-lt"/>
                  </a:rPr>
                  <a:t>blackbox</a:t>
                </a:r>
                <a:r>
                  <a:rPr lang="en-US" dirty="0">
                    <a:effectLst/>
                    <a:latin typeface="+mj-lt"/>
                  </a:rPr>
                  <a:t> oracle that evaluates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Marginal gain of adding a new item s’ to set </a:t>
                </a:r>
                <a:r>
                  <a:rPr lang="en-US" i="1" dirty="0">
                    <a:latin typeface="+mj-lt"/>
                  </a:rPr>
                  <a:t>A</a:t>
                </a:r>
                <a:r>
                  <a:rPr lang="en-US" dirty="0">
                    <a:latin typeface="+mj-lt"/>
                  </a:rPr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en-US" i="1" dirty="0" err="1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effectLst/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ffectLst/>
                    <a:latin typeface="Arial" panose="020B0604020202020204" pitchFamily="34" charset="0"/>
                  </a:rPr>
                  <a:t>A function F: 2</a:t>
                </a:r>
                <a:r>
                  <a:rPr lang="en-US" baseline="30000" dirty="0">
                    <a:effectLst/>
                    <a:latin typeface="Arial" panose="020B0604020202020204" pitchFamily="34" charset="0"/>
                  </a:rPr>
                  <a:t>V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→R is submodular if for any A⊆B⊂V, and </a:t>
                </a:r>
                <a:r>
                  <a:rPr lang="en-US" dirty="0" err="1">
                    <a:effectLst/>
                    <a:latin typeface="Arial" panose="020B0604020202020204" pitchFamily="34" charset="0"/>
                  </a:rPr>
                  <a:t>v∈V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 \ B, we have that: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 (definition 1)</a:t>
                </a:r>
              </a:p>
              <a:p>
                <a:pPr lvl="1" indent="0">
                  <a:buNone/>
                </a:pPr>
                <a:endParaRPr lang="en-US" dirty="0"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B4201-222E-4A0E-B9A7-BB99D14B3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797724"/>
              </a:xfrm>
              <a:blipFill>
                <a:blip r:embed="rId3"/>
                <a:stretch>
                  <a:fillRect l="-1168" t="-1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56C42-DC5A-428B-BCBA-CA74A741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35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BDD9-ACC8-4679-82C3-9B95FD168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Short historical perspective  of submodular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EA94B-B7B6-45C0-9A19-68B5A1EAE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2A9FD-CD90-42BE-A075-60A49B00DFE0}"/>
              </a:ext>
            </a:extLst>
          </p:cNvPr>
          <p:cNvSpPr txBox="1"/>
          <p:nvPr/>
        </p:nvSpPr>
        <p:spPr bwMode="gray">
          <a:xfrm>
            <a:off x="294968" y="1049034"/>
            <a:ext cx="11754464" cy="5437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+mj-lt"/>
              </a:rPr>
              <a:t>(70’s-90’s)</a:t>
            </a:r>
            <a:r>
              <a:rPr lang="en-US" dirty="0">
                <a:effectLst/>
                <a:latin typeface="+mj-lt"/>
              </a:rPr>
              <a:t> </a:t>
            </a:r>
            <a:r>
              <a:rPr lang="en-US" b="1" dirty="0">
                <a:effectLst/>
                <a:latin typeface="+mj-lt"/>
              </a:rPr>
              <a:t>Foundations of combinatorial optimization</a:t>
            </a:r>
            <a:r>
              <a:rPr lang="en-US" dirty="0">
                <a:effectLst/>
                <a:latin typeface="+mj-lt"/>
              </a:rPr>
              <a:t>:</a:t>
            </a:r>
            <a:r>
              <a:rPr lang="en-US" sz="1400" dirty="0">
                <a:effectLst/>
                <a:latin typeface="+mj-lt"/>
              </a:rPr>
              <a:t>[Edmonds, </a:t>
            </a:r>
            <a:r>
              <a:rPr lang="en-US" sz="1400" dirty="0" err="1">
                <a:effectLst/>
                <a:latin typeface="+mj-lt"/>
              </a:rPr>
              <a:t>Lovász</a:t>
            </a:r>
            <a:r>
              <a:rPr lang="en-US" sz="1400" dirty="0">
                <a:effectLst/>
                <a:latin typeface="+mj-lt"/>
              </a:rPr>
              <a:t>, Schrijver, Welsh,...]</a:t>
            </a:r>
            <a:endParaRPr lang="en-US" dirty="0">
              <a:effectLst/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u="sng" dirty="0">
                <a:effectLst/>
                <a:latin typeface="+mj-lt"/>
              </a:rPr>
              <a:t>Topics</a:t>
            </a:r>
            <a:r>
              <a:rPr lang="en-US" dirty="0">
                <a:effectLst/>
                <a:latin typeface="+mj-lt"/>
              </a:rPr>
              <a:t>: rank functions of matroids, polymatroids, matroid intersection, submodular flows</a:t>
            </a:r>
            <a:r>
              <a:rPr lang="en-US" dirty="0">
                <a:latin typeface="+mj-lt"/>
              </a:rPr>
              <a:t> and </a:t>
            </a:r>
            <a:r>
              <a:rPr lang="en-US" dirty="0">
                <a:effectLst/>
                <a:latin typeface="+mj-lt"/>
              </a:rPr>
              <a:t>minimization</a:t>
            </a:r>
          </a:p>
          <a:p>
            <a:pPr lvl="1">
              <a:lnSpc>
                <a:spcPct val="150000"/>
              </a:lnSpc>
            </a:pPr>
            <a:r>
              <a:rPr lang="en-US" u="sng" dirty="0">
                <a:latin typeface="+mj-lt"/>
              </a:rPr>
              <a:t>Algorithms</a:t>
            </a:r>
            <a:r>
              <a:rPr lang="en-US" dirty="0">
                <a:latin typeface="+mj-lt"/>
              </a:rPr>
              <a:t>: </a:t>
            </a:r>
            <a:r>
              <a:rPr lang="en-US" dirty="0">
                <a:effectLst/>
                <a:latin typeface="+mj-lt"/>
              </a:rPr>
              <a:t>submodular functions often appear in the background of P-time solvable problems.</a:t>
            </a: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+mj-lt"/>
              </a:rPr>
              <a:t>(2000-now)</a:t>
            </a:r>
            <a:r>
              <a:rPr lang="en-US" dirty="0">
                <a:effectLst/>
                <a:latin typeface="+mj-lt"/>
              </a:rPr>
              <a:t> </a:t>
            </a:r>
            <a:r>
              <a:rPr lang="en-US" b="1" dirty="0">
                <a:effectLst/>
                <a:latin typeface="+mj-lt"/>
              </a:rPr>
              <a:t>Algorithmic game theory</a:t>
            </a:r>
            <a:r>
              <a:rPr lang="en-US" dirty="0">
                <a:effectLst/>
                <a:latin typeface="+mj-lt"/>
              </a:rPr>
              <a:t>:</a:t>
            </a:r>
            <a:r>
              <a:rPr lang="en-US" sz="1400" dirty="0">
                <a:effectLst/>
                <a:latin typeface="+mj-lt"/>
              </a:rPr>
              <a:t>[Lehmann,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>
                <a:effectLst/>
                <a:latin typeface="+mj-lt"/>
              </a:rPr>
              <a:t>Nisan, </a:t>
            </a:r>
            <a:r>
              <a:rPr lang="en-US" sz="1400" dirty="0" err="1">
                <a:effectLst/>
                <a:latin typeface="+mj-lt"/>
              </a:rPr>
              <a:t>Dobzinski</a:t>
            </a:r>
            <a:r>
              <a:rPr lang="en-US" sz="1400" dirty="0">
                <a:effectLst/>
                <a:latin typeface="+mj-lt"/>
              </a:rPr>
              <a:t>, Papadimitriou, Kempe, Kleinberg, </a:t>
            </a:r>
            <a:r>
              <a:rPr lang="en-US" sz="1400" dirty="0" err="1">
                <a:effectLst/>
                <a:latin typeface="+mj-lt"/>
              </a:rPr>
              <a:t>Tardos</a:t>
            </a:r>
            <a:r>
              <a:rPr lang="en-US" sz="1400" dirty="0">
                <a:effectLst/>
                <a:latin typeface="+mj-lt"/>
              </a:rPr>
              <a:t>,...] </a:t>
            </a:r>
            <a:endParaRPr lang="en-US" dirty="0">
              <a:effectLst/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u="sng" dirty="0">
                <a:effectLst/>
                <a:latin typeface="+mj-lt"/>
              </a:rPr>
              <a:t>Topics</a:t>
            </a:r>
            <a:r>
              <a:rPr lang="en-US" dirty="0">
                <a:effectLst/>
                <a:latin typeface="+mj-lt"/>
              </a:rPr>
              <a:t>: submodular functions to </a:t>
            </a:r>
            <a:r>
              <a:rPr lang="en-US" u="sng" dirty="0">
                <a:effectLst/>
                <a:latin typeface="+mj-lt"/>
              </a:rPr>
              <a:t>model valuation functions</a:t>
            </a:r>
            <a:r>
              <a:rPr lang="en-US" dirty="0">
                <a:effectLst/>
                <a:latin typeface="+mj-lt"/>
              </a:rPr>
              <a:t> of agents with diminishing returns </a:t>
            </a:r>
          </a:p>
          <a:p>
            <a:pPr lvl="1">
              <a:lnSpc>
                <a:spcPct val="150000"/>
              </a:lnSpc>
            </a:pPr>
            <a:r>
              <a:rPr lang="en-US" u="sng" dirty="0">
                <a:effectLst/>
                <a:latin typeface="+mj-lt"/>
              </a:rPr>
              <a:t>Algorithms</a:t>
            </a:r>
            <a:r>
              <a:rPr lang="en-US" dirty="0">
                <a:effectLst/>
                <a:latin typeface="+mj-lt"/>
              </a:rPr>
              <a:t>: algorithms and incentive-compatible mechanisms for problems like combinatorial auctions, cost sharing, and marketing on social networks.</a:t>
            </a: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+mj-lt"/>
              </a:rPr>
              <a:t>(2005-now) Machine learning</a:t>
            </a:r>
            <a:r>
              <a:rPr lang="en-US" dirty="0">
                <a:effectLst/>
                <a:latin typeface="+mj-lt"/>
              </a:rPr>
              <a:t>:</a:t>
            </a:r>
            <a:r>
              <a:rPr lang="en-US" sz="1400" dirty="0">
                <a:effectLst/>
                <a:latin typeface="+mj-lt"/>
              </a:rPr>
              <a:t>[</a:t>
            </a:r>
            <a:r>
              <a:rPr lang="en-US" sz="1400" dirty="0" err="1">
                <a:effectLst/>
                <a:latin typeface="+mj-lt"/>
              </a:rPr>
              <a:t>Guestrin</a:t>
            </a:r>
            <a:r>
              <a:rPr lang="en-US" sz="1400" dirty="0">
                <a:effectLst/>
                <a:latin typeface="+mj-lt"/>
              </a:rPr>
              <a:t>, Krause, Gupta, </a:t>
            </a:r>
            <a:r>
              <a:rPr lang="en-US" sz="1400" dirty="0" err="1">
                <a:effectLst/>
                <a:latin typeface="+mj-lt"/>
              </a:rPr>
              <a:t>Golovin</a:t>
            </a:r>
            <a:r>
              <a:rPr lang="en-US" sz="1400" dirty="0">
                <a:effectLst/>
                <a:latin typeface="+mj-lt"/>
              </a:rPr>
              <a:t>, </a:t>
            </a:r>
            <a:r>
              <a:rPr lang="en-US" sz="1400" dirty="0" err="1">
                <a:effectLst/>
                <a:latin typeface="+mj-lt"/>
              </a:rPr>
              <a:t>Bilmes</a:t>
            </a:r>
            <a:r>
              <a:rPr lang="en-US" sz="1400" dirty="0">
                <a:effectLst/>
                <a:latin typeface="+mj-lt"/>
              </a:rPr>
              <a:t>,...]</a:t>
            </a:r>
            <a:endParaRPr lang="en-US" dirty="0">
              <a:effectLst/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u="sng" dirty="0">
                <a:latin typeface="+mj-lt"/>
              </a:rPr>
              <a:t>Topics</a:t>
            </a:r>
            <a:r>
              <a:rPr lang="en-US" dirty="0">
                <a:latin typeface="+mj-lt"/>
              </a:rPr>
              <a:t>: s</a:t>
            </a:r>
            <a:r>
              <a:rPr lang="en-US" dirty="0">
                <a:effectLst/>
                <a:latin typeface="+mj-lt"/>
              </a:rPr>
              <a:t>ubmodular functions often appear as </a:t>
            </a:r>
            <a:r>
              <a:rPr lang="en-US" u="sng" dirty="0">
                <a:effectLst/>
                <a:latin typeface="+mj-lt"/>
              </a:rPr>
              <a:t>objective functions</a:t>
            </a:r>
            <a:r>
              <a:rPr lang="en-US" dirty="0">
                <a:effectLst/>
                <a:latin typeface="+mj-lt"/>
              </a:rPr>
              <a:t> of machine learning tasks such as sensor placement, document summarization or active learning</a:t>
            </a:r>
          </a:p>
          <a:p>
            <a:pPr lvl="1">
              <a:lnSpc>
                <a:spcPct val="150000"/>
              </a:lnSpc>
            </a:pPr>
            <a:r>
              <a:rPr lang="en-US" u="sng" dirty="0">
                <a:latin typeface="+mj-lt"/>
              </a:rPr>
              <a:t>Algorithms</a:t>
            </a:r>
            <a:r>
              <a:rPr lang="en-US" dirty="0">
                <a:latin typeface="+mj-lt"/>
              </a:rPr>
              <a:t>: </a:t>
            </a:r>
            <a:r>
              <a:rPr lang="en-US" dirty="0">
                <a:effectLst/>
                <a:latin typeface="+mj-lt"/>
              </a:rPr>
              <a:t>Greedy, Local Search, Sketch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+mj-lt"/>
              </a:rPr>
              <a:t>Update this https://youtu.be/Y3u_hvxayDY?t=1737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F9A80-F8C3-4847-9178-E2A68D99638E}"/>
              </a:ext>
            </a:extLst>
          </p:cNvPr>
          <p:cNvSpPr txBox="1"/>
          <p:nvPr/>
        </p:nvSpPr>
        <p:spPr bwMode="gray">
          <a:xfrm>
            <a:off x="0" y="6420499"/>
            <a:ext cx="115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 err="1">
                <a:latin typeface="+mj-lt"/>
              </a:rPr>
              <a:t>Vondrak</a:t>
            </a:r>
            <a:r>
              <a:rPr lang="en-US" sz="1000" dirty="0">
                <a:latin typeface="+mj-lt"/>
              </a:rPr>
              <a:t>, J., (2012), Submodular Functions and Their Applications, </a:t>
            </a:r>
            <a:r>
              <a:rPr lang="en-US" sz="1000" i="1" dirty="0">
                <a:latin typeface="+mj-lt"/>
              </a:rPr>
              <a:t>Discrete Math Conference</a:t>
            </a:r>
            <a:r>
              <a:rPr lang="en-US" sz="1000" dirty="0">
                <a:latin typeface="+mj-lt"/>
              </a:rPr>
              <a:t>, </a:t>
            </a:r>
            <a:r>
              <a:rPr lang="de-DE" sz="1000" dirty="0">
                <a:effectLst/>
                <a:latin typeface="+mj-lt"/>
                <a:hlinkClick r:id="rId3"/>
              </a:rPr>
              <a:t>https://theory.stanford.edu/~jvondrak/data/SIDMA-plenary-talk.pdf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Liu, Y., et al., 2020, Submodular optimization problems and greedy strategies: A survey. </a:t>
            </a:r>
            <a:r>
              <a:rPr lang="en-US" sz="1000" i="1" dirty="0">
                <a:latin typeface="+mj-lt"/>
              </a:rPr>
              <a:t>Discrete Event Dynamic Systems</a:t>
            </a:r>
            <a:r>
              <a:rPr lang="en-US" sz="1000" dirty="0">
                <a:latin typeface="+mj-lt"/>
              </a:rPr>
              <a:t>: 1-32.</a:t>
            </a:r>
          </a:p>
        </p:txBody>
      </p:sp>
    </p:spTree>
    <p:extLst>
      <p:ext uri="{BB962C8B-B14F-4D97-AF65-F5344CB8AC3E}">
        <p14:creationId xmlns:p14="http://schemas.microsoft.com/office/powerpoint/2010/main" val="3599835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B14B-CF8D-4A09-87D7-512141B71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1772"/>
            <a:ext cx="9169401" cy="555840"/>
          </a:xfrm>
        </p:spPr>
        <p:txBody>
          <a:bodyPr/>
          <a:lstStyle/>
          <a:p>
            <a:r>
              <a:rPr lang="en-US" dirty="0"/>
              <a:t>Submodularity as Information of a set </a:t>
            </a:r>
            <a:r>
              <a:rPr lang="en-US" sz="1600" dirty="0"/>
              <a:t>[</a:t>
            </a:r>
            <a:r>
              <a:rPr lang="en-US" sz="1600" dirty="0" err="1"/>
              <a:t>Bilmes</a:t>
            </a:r>
            <a:r>
              <a:rPr lang="en-US" sz="1600" dirty="0"/>
              <a:t> 2020]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9ED25-5DD0-4F6A-AD68-6EA8B93ACA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00439"/>
                <a:ext cx="11473384" cy="916611"/>
              </a:xfrm>
            </p:spPr>
            <p:txBody>
              <a:bodyPr/>
              <a:lstStyle/>
              <a:p>
                <a:r>
                  <a:rPr lang="en-US" sz="1600" dirty="0">
                    <a:effectLst/>
                    <a:latin typeface="+mj-lt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: 2</m:t>
                    </m:r>
                    <m:r>
                      <a:rPr lang="en-US" sz="1600" i="1" baseline="30000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effectLst/>
                    <a:latin typeface="+mj-lt"/>
                  </a:rPr>
                  <a:t>is submodular if for any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600" dirty="0">
                    <a:effectLst/>
                    <a:latin typeface="+mj-lt"/>
                  </a:rPr>
                  <a:t>we have </a:t>
                </a:r>
                <a:r>
                  <a:rPr lang="en-US" sz="1600" dirty="0">
                    <a:latin typeface="+mj-lt"/>
                  </a:rPr>
                  <a:t>t</a:t>
                </a:r>
                <a:r>
                  <a:rPr lang="en-US" sz="1600" dirty="0">
                    <a:effectLst/>
                    <a:latin typeface="+mj-lt"/>
                  </a:rPr>
                  <a:t>hat </a:t>
                </a:r>
                <a:endParaRPr lang="en-US" sz="1600" i="1" dirty="0">
                  <a:latin typeface="+mj-lt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  <a:ea typeface="Cambria Math" panose="02040503050406030204" pitchFamily="18" charset="0"/>
                  </a:rPr>
                  <a:t> (definition 2)</a:t>
                </a:r>
              </a:p>
              <a:p>
                <a:endParaRPr lang="en-US" sz="1600" b="0" dirty="0">
                  <a:latin typeface="+mj-lt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9ED25-5DD0-4F6A-AD68-6EA8B93AC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00439"/>
                <a:ext cx="11473384" cy="916611"/>
              </a:xfrm>
              <a:blipFill>
                <a:blip r:embed="rId3"/>
                <a:stretch>
                  <a:fillRect l="-1062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F0C54-434E-492A-AF09-DEF713670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5EAE9A-C24C-48B3-B0A7-06168FF92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497" y="4645869"/>
            <a:ext cx="1790949" cy="1306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69DB0F-E4CE-4384-86EB-F8A3612F1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56" y="4592828"/>
            <a:ext cx="1704277" cy="133639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EFB93F0-BC4C-4B0F-8EA8-97C1BEAFAEDF}"/>
              </a:ext>
            </a:extLst>
          </p:cNvPr>
          <p:cNvSpPr/>
          <p:nvPr/>
        </p:nvSpPr>
        <p:spPr bwMode="gray">
          <a:xfrm>
            <a:off x="10367973" y="1706542"/>
            <a:ext cx="1824027" cy="12924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4D0A86-28EE-47F5-AF60-CB9B79E83762}"/>
              </a:ext>
            </a:extLst>
          </p:cNvPr>
          <p:cNvSpPr/>
          <p:nvPr/>
        </p:nvSpPr>
        <p:spPr bwMode="gray">
          <a:xfrm>
            <a:off x="9158427" y="1732909"/>
            <a:ext cx="1699465" cy="1239731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BF56910-68DA-441A-A29F-55C654C24F4F}"/>
              </a:ext>
            </a:extLst>
          </p:cNvPr>
          <p:cNvSpPr/>
          <p:nvPr/>
        </p:nvSpPr>
        <p:spPr bwMode="gray">
          <a:xfrm>
            <a:off x="9849637" y="4669067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52375D-0187-43BA-A9BE-D359B76FC998}"/>
              </a:ext>
            </a:extLst>
          </p:cNvPr>
          <p:cNvSpPr/>
          <p:nvPr/>
        </p:nvSpPr>
        <p:spPr bwMode="gray">
          <a:xfrm>
            <a:off x="8640091" y="4695433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756B3C-6954-4B5E-B208-322A67050237}"/>
                  </a:ext>
                </a:extLst>
              </p:cNvPr>
              <p:cNvSpPr txBox="1"/>
              <p:nvPr/>
            </p:nvSpPr>
            <p:spPr bwMode="gray">
              <a:xfrm>
                <a:off x="2999650" y="3510509"/>
                <a:ext cx="555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756B3C-6954-4B5E-B208-322A67050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99650" y="3510509"/>
                <a:ext cx="55570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16F45E-5778-4294-BEEA-FE6EF9AC6CF4}"/>
                  </a:ext>
                </a:extLst>
              </p:cNvPr>
              <p:cNvSpPr txBox="1"/>
              <p:nvPr/>
            </p:nvSpPr>
            <p:spPr bwMode="gray">
              <a:xfrm>
                <a:off x="758501" y="4323606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16F45E-5778-4294-BEEA-FE6EF9AC6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8501" y="4323606"/>
                <a:ext cx="31093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3BD5C650-8399-4A06-8BFC-B7840A0CEE98}"/>
              </a:ext>
            </a:extLst>
          </p:cNvPr>
          <p:cNvSpPr/>
          <p:nvPr/>
        </p:nvSpPr>
        <p:spPr bwMode="gray">
          <a:xfrm>
            <a:off x="10471094" y="2012299"/>
            <a:ext cx="267037" cy="69480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43564C-9241-4E05-8420-E50D387001EE}"/>
              </a:ext>
            </a:extLst>
          </p:cNvPr>
          <p:cNvSpPr/>
          <p:nvPr/>
        </p:nvSpPr>
        <p:spPr bwMode="gray">
          <a:xfrm>
            <a:off x="9959269" y="5037087"/>
            <a:ext cx="210227" cy="49794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55499E-EA69-4D8F-B64E-FCCFEA5A00B0}"/>
              </a:ext>
            </a:extLst>
          </p:cNvPr>
          <p:cNvSpPr/>
          <p:nvPr/>
        </p:nvSpPr>
        <p:spPr bwMode="gray">
          <a:xfrm>
            <a:off x="5958576" y="4698795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CB37B8A-8796-490B-9CC6-716A2F604D07}"/>
              </a:ext>
            </a:extLst>
          </p:cNvPr>
          <p:cNvSpPr/>
          <p:nvPr/>
        </p:nvSpPr>
        <p:spPr bwMode="gray">
          <a:xfrm>
            <a:off x="4749030" y="4725161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241F52-A862-4B45-A37A-295FF6154358}"/>
                  </a:ext>
                </a:extLst>
              </p:cNvPr>
              <p:cNvSpPr txBox="1"/>
              <p:nvPr/>
            </p:nvSpPr>
            <p:spPr bwMode="gray">
              <a:xfrm>
                <a:off x="4821554" y="4333449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241F52-A862-4B45-A37A-295FF6154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21554" y="4333449"/>
                <a:ext cx="31093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62B726-4025-45CA-8FF9-CA60D7E82879}"/>
                  </a:ext>
                </a:extLst>
              </p:cNvPr>
              <p:cNvSpPr txBox="1"/>
              <p:nvPr/>
            </p:nvSpPr>
            <p:spPr bwMode="gray">
              <a:xfrm>
                <a:off x="9170663" y="4323606"/>
                <a:ext cx="11973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62B726-4025-45CA-8FF9-CA60D7E82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170663" y="4323606"/>
                <a:ext cx="11973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B5D7E4E-D096-4C1C-AA80-5F70406D0EC3}"/>
              </a:ext>
            </a:extLst>
          </p:cNvPr>
          <p:cNvGrpSpPr/>
          <p:nvPr/>
        </p:nvGrpSpPr>
        <p:grpSpPr>
          <a:xfrm>
            <a:off x="6919184" y="3898411"/>
            <a:ext cx="2850134" cy="408103"/>
            <a:chOff x="6919184" y="3915503"/>
            <a:chExt cx="2850134" cy="40810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D125A8B-DF73-49A0-9D6F-179B0B2BC846}"/>
                </a:ext>
              </a:extLst>
            </p:cNvPr>
            <p:cNvSpPr/>
            <p:nvPr/>
          </p:nvSpPr>
          <p:spPr bwMode="gray">
            <a:xfrm>
              <a:off x="6919184" y="3915503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87178496-B53B-45B1-9167-E514E0E18A2A}"/>
                </a:ext>
              </a:extLst>
            </p:cNvPr>
            <p:cNvCxnSpPr>
              <a:cxnSpLocks/>
              <a:stCxn id="41" idx="2"/>
              <a:endCxn id="40" idx="0"/>
            </p:cNvCxnSpPr>
            <p:nvPr/>
          </p:nvCxnSpPr>
          <p:spPr bwMode="gray">
            <a:xfrm rot="16200000" flipH="1">
              <a:off x="8375475" y="2929763"/>
              <a:ext cx="362384" cy="24253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2D877E-FA32-4AE2-ABB6-8FFA3625D11E}"/>
                  </a:ext>
                </a:extLst>
              </p:cNvPr>
              <p:cNvSpPr txBox="1"/>
              <p:nvPr/>
            </p:nvSpPr>
            <p:spPr bwMode="gray">
              <a:xfrm>
                <a:off x="3849054" y="5922219"/>
                <a:ext cx="4138961" cy="6463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2D877E-FA32-4AE2-ABB6-8FFA3625D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49054" y="5922219"/>
                <a:ext cx="413896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7C94DEDF-98EE-4C40-B262-6BC8212702BC}"/>
              </a:ext>
            </a:extLst>
          </p:cNvPr>
          <p:cNvSpPr txBox="1"/>
          <p:nvPr/>
        </p:nvSpPr>
        <p:spPr bwMode="gray">
          <a:xfrm>
            <a:off x="-21365" y="6598227"/>
            <a:ext cx="111800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u="sng" dirty="0"/>
              <a:t>source</a:t>
            </a:r>
            <a:r>
              <a:rPr lang="en-US" sz="800" b="1" dirty="0"/>
              <a:t>: </a:t>
            </a:r>
            <a:r>
              <a:rPr lang="en-US" sz="800" dirty="0"/>
              <a:t>[</a:t>
            </a:r>
            <a:r>
              <a:rPr lang="en-US" sz="800" dirty="0" err="1"/>
              <a:t>Bilmes</a:t>
            </a:r>
            <a:r>
              <a:rPr lang="en-US" sz="800" dirty="0"/>
              <a:t> 2020] J. </a:t>
            </a:r>
            <a:r>
              <a:rPr lang="en-US" sz="800" dirty="0" err="1"/>
              <a:t>Bilmes</a:t>
            </a:r>
            <a:r>
              <a:rPr lang="en-US" sz="800" dirty="0"/>
              <a:t>, EE563 - Submodular Functions, Optimization, and Applications to Machine Learning, Fall Quarter, 2020,  </a:t>
            </a:r>
            <a:r>
              <a:rPr lang="en-US" sz="800" dirty="0">
                <a:hlinkClick r:id="rId11"/>
              </a:rPr>
              <a:t>https://people.ece.uw.edu/bilmes/classes/ee563/ee563_fall_2020/</a:t>
            </a:r>
            <a:r>
              <a:rPr lang="en-US" sz="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73506C-EF11-4697-B410-28D29DC8F647}"/>
                  </a:ext>
                </a:extLst>
              </p:cNvPr>
              <p:cNvSpPr txBox="1"/>
              <p:nvPr/>
            </p:nvSpPr>
            <p:spPr bwMode="gray">
              <a:xfrm>
                <a:off x="392736" y="1661059"/>
                <a:ext cx="8777927" cy="1522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effectLst/>
                    <a:latin typeface="+mj-lt"/>
                  </a:rPr>
                  <a:t>Sets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, where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is an index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represent the common index that lies within sets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i="1" dirty="0">
                    <a:latin typeface="+mj-lt"/>
                    <a:ea typeface="Cambria Math" panose="02040503050406030204" pitchFamily="18" charset="0"/>
                  </a:rPr>
                  <a:t>, i.e.,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latin typeface="+mj-lt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	hence, the common index is upper-bounded by common value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73506C-EF11-4697-B410-28D29DC8F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2736" y="1661059"/>
                <a:ext cx="8777927" cy="1522340"/>
              </a:xfrm>
              <a:prstGeom prst="rect">
                <a:avLst/>
              </a:prstGeom>
              <a:blipFill>
                <a:blip r:embed="rId12"/>
                <a:stretch>
                  <a:fillRect l="-34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CF90478E-47F1-45CE-93BA-B59DC73A6C11}"/>
              </a:ext>
            </a:extLst>
          </p:cNvPr>
          <p:cNvGrpSpPr/>
          <p:nvPr/>
        </p:nvGrpSpPr>
        <p:grpSpPr>
          <a:xfrm>
            <a:off x="2313184" y="3932596"/>
            <a:ext cx="2762766" cy="408105"/>
            <a:chOff x="2313184" y="3915504"/>
            <a:chExt cx="2762766" cy="40810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0D1D69A-EE9C-44C9-9833-71C29F173FAE}"/>
                </a:ext>
              </a:extLst>
            </p:cNvPr>
            <p:cNvSpPr/>
            <p:nvPr/>
          </p:nvSpPr>
          <p:spPr bwMode="gray">
            <a:xfrm flipV="1">
              <a:off x="3956707" y="3915504"/>
              <a:ext cx="111924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FAFF872A-2001-42C2-AD2B-FFA9094D5CE3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3233565" y="3040844"/>
              <a:ext cx="362384" cy="220314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F5AF977-5078-43F4-8F54-F83C77BCFF01}"/>
              </a:ext>
            </a:extLst>
          </p:cNvPr>
          <p:cNvGrpSpPr/>
          <p:nvPr/>
        </p:nvGrpSpPr>
        <p:grpSpPr>
          <a:xfrm>
            <a:off x="5526574" y="3932596"/>
            <a:ext cx="849665" cy="417945"/>
            <a:chOff x="5526574" y="3915504"/>
            <a:chExt cx="849665" cy="417945"/>
          </a:xfrm>
        </p:grpSpPr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34A80FD6-F84E-435A-A45E-67F9693BD0FF}"/>
                </a:ext>
              </a:extLst>
            </p:cNvPr>
            <p:cNvCxnSpPr>
              <a:cxnSpLocks/>
              <a:stCxn id="73" idx="2"/>
            </p:cNvCxnSpPr>
            <p:nvPr/>
          </p:nvCxnSpPr>
          <p:spPr bwMode="gray">
            <a:xfrm rot="16200000" flipH="1">
              <a:off x="5977709" y="3934920"/>
              <a:ext cx="372227" cy="4248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1FC7F62-7E2B-4CB2-945A-1462B3BB4D3C}"/>
                </a:ext>
              </a:extLst>
            </p:cNvPr>
            <p:cNvSpPr/>
            <p:nvPr/>
          </p:nvSpPr>
          <p:spPr bwMode="gray">
            <a:xfrm>
              <a:off x="5526574" y="3915504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8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9" grpId="0"/>
      <p:bldP spid="31" grpId="0"/>
      <p:bldP spid="14" grpId="0" animBg="1"/>
      <p:bldP spid="32" grpId="0" animBg="1"/>
      <p:bldP spid="34" grpId="0" animBg="1"/>
      <p:bldP spid="35" grpId="0" animBg="1"/>
      <p:bldP spid="38" grpId="0"/>
      <p:bldP spid="40" grpId="0"/>
      <p:bldP spid="59" grpId="0" animBg="1"/>
      <p:bldP spid="6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778F679E-D288-41AB-ABC4-DE128AD5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05" y="3829778"/>
            <a:ext cx="1790949" cy="13065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45676A-AA5E-47CD-B7D8-8360F917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08" y="3783006"/>
            <a:ext cx="1704277" cy="1336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34A85-6780-47AE-BF50-F6AD4763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Submodularity as Information of a set </a:t>
            </a:r>
            <a:r>
              <a:rPr lang="en-US" sz="1600" dirty="0"/>
              <a:t>[</a:t>
            </a:r>
            <a:r>
              <a:rPr lang="en-US" sz="1600" dirty="0" err="1"/>
              <a:t>Bilmes</a:t>
            </a:r>
            <a:r>
              <a:rPr lang="en-US" sz="1600" dirty="0"/>
              <a:t> 2020]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D450F-C853-4336-B4EA-FE54869E1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09315"/>
              </a:xfrm>
            </p:spPr>
            <p:txBody>
              <a:bodyPr/>
              <a:lstStyle/>
              <a:p>
                <a:r>
                  <a:rPr lang="en-US" dirty="0"/>
                  <a:t>What happens when we have disjoint classes? i.e.,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D450F-C853-4336-B4EA-FE54869E1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09315"/>
              </a:xfrm>
              <a:blipFill>
                <a:blip r:embed="rId4"/>
                <a:stretch>
                  <a:fillRect l="-1275" t="-17647" b="-45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95BD9-4429-42D0-A218-4B4A80DA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79703-759C-4FED-8CDE-D9C5F4CD5334}"/>
                  </a:ext>
                </a:extLst>
              </p:cNvPr>
              <p:cNvSpPr txBox="1"/>
              <p:nvPr/>
            </p:nvSpPr>
            <p:spPr bwMode="gray">
              <a:xfrm>
                <a:off x="3043424" y="2581692"/>
                <a:ext cx="555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79703-759C-4FED-8CDE-D9C5F4CD5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43424" y="2581692"/>
                <a:ext cx="55570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87A8CF-9FBC-46C8-AF3E-0C1135888BC1}"/>
                  </a:ext>
                </a:extLst>
              </p:cNvPr>
              <p:cNvSpPr txBox="1"/>
              <p:nvPr/>
            </p:nvSpPr>
            <p:spPr bwMode="gray">
              <a:xfrm>
                <a:off x="718040" y="3408442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87A8CF-9FBC-46C8-AF3E-0C1135888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8040" y="3408442"/>
                <a:ext cx="310936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7DAA49BF-B0C0-4177-97CE-EE298D18F41C}"/>
              </a:ext>
            </a:extLst>
          </p:cNvPr>
          <p:cNvSpPr/>
          <p:nvPr/>
        </p:nvSpPr>
        <p:spPr bwMode="gray">
          <a:xfrm>
            <a:off x="6613487" y="3896226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3A9484-A456-4F59-BFEC-466AEFB7A4E1}"/>
              </a:ext>
            </a:extLst>
          </p:cNvPr>
          <p:cNvSpPr/>
          <p:nvPr/>
        </p:nvSpPr>
        <p:spPr bwMode="gray">
          <a:xfrm>
            <a:off x="4784567" y="3920168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012DDB-5A97-49F2-AFFE-BDC34660E0E2}"/>
                  </a:ext>
                </a:extLst>
              </p:cNvPr>
              <p:cNvSpPr txBox="1"/>
              <p:nvPr/>
            </p:nvSpPr>
            <p:spPr bwMode="gray">
              <a:xfrm>
                <a:off x="4781093" y="3418285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012DDB-5A97-49F2-AFFE-BDC34660E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1093" y="3418285"/>
                <a:ext cx="31093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EC085A-DE9B-4932-B2BF-09F96EBEC2E9}"/>
                  </a:ext>
                </a:extLst>
              </p:cNvPr>
              <p:cNvSpPr txBox="1"/>
              <p:nvPr/>
            </p:nvSpPr>
            <p:spPr bwMode="gray">
              <a:xfrm>
                <a:off x="9184333" y="3613204"/>
                <a:ext cx="11973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EC085A-DE9B-4932-B2BF-09F96EBEC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184333" y="3613204"/>
                <a:ext cx="1197310" cy="369332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B2BE58D-2B30-4EC3-B6DE-A89B6CED69A9}"/>
              </a:ext>
            </a:extLst>
          </p:cNvPr>
          <p:cNvGrpSpPr/>
          <p:nvPr/>
        </p:nvGrpSpPr>
        <p:grpSpPr>
          <a:xfrm>
            <a:off x="7040794" y="2994572"/>
            <a:ext cx="2742195" cy="618631"/>
            <a:chOff x="7081255" y="3436859"/>
            <a:chExt cx="2742195" cy="61863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3A41BA-21E6-4294-8283-95A1180076AA}"/>
                </a:ext>
              </a:extLst>
            </p:cNvPr>
            <p:cNvSpPr/>
            <p:nvPr/>
          </p:nvSpPr>
          <p:spPr bwMode="gray">
            <a:xfrm>
              <a:off x="7081255" y="3436859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115EC245-56BB-43C6-85F5-C2F133DC3436}"/>
                </a:ext>
              </a:extLst>
            </p:cNvPr>
            <p:cNvCxnSpPr>
              <a:cxnSpLocks/>
              <a:stCxn id="17" idx="2"/>
              <a:endCxn id="15" idx="0"/>
            </p:cNvCxnSpPr>
            <p:nvPr/>
          </p:nvCxnSpPr>
          <p:spPr bwMode="gray">
            <a:xfrm rot="16200000" flipH="1">
              <a:off x="8378312" y="2610353"/>
              <a:ext cx="572913" cy="23173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CF10B-BF1B-4D84-B0AD-6C97AC07DCD7}"/>
              </a:ext>
            </a:extLst>
          </p:cNvPr>
          <p:cNvGrpSpPr/>
          <p:nvPr/>
        </p:nvGrpSpPr>
        <p:grpSpPr>
          <a:xfrm>
            <a:off x="2272723" y="3017432"/>
            <a:ext cx="2762766" cy="408105"/>
            <a:chOff x="2313184" y="3915504"/>
            <a:chExt cx="2762766" cy="40810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10AC30-5764-44EB-B3E3-193DDB17DA3D}"/>
                </a:ext>
              </a:extLst>
            </p:cNvPr>
            <p:cNvSpPr/>
            <p:nvPr/>
          </p:nvSpPr>
          <p:spPr bwMode="gray">
            <a:xfrm flipV="1">
              <a:off x="3956707" y="3915504"/>
              <a:ext cx="111924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2D71AB09-1029-4ADF-92B6-36531D7DE3C6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3233565" y="3040844"/>
              <a:ext cx="362384" cy="220314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A863F0-EA68-4113-A1F8-CDEE99EB241B}"/>
              </a:ext>
            </a:extLst>
          </p:cNvPr>
          <p:cNvGrpSpPr/>
          <p:nvPr/>
        </p:nvGrpSpPr>
        <p:grpSpPr>
          <a:xfrm>
            <a:off x="5486113" y="3017432"/>
            <a:ext cx="849665" cy="417945"/>
            <a:chOff x="5526574" y="3915504"/>
            <a:chExt cx="849665" cy="417945"/>
          </a:xfrm>
        </p:grpSpPr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F718732D-D999-4DD5-BD3D-3228BE159399}"/>
                </a:ext>
              </a:extLst>
            </p:cNvPr>
            <p:cNvCxnSpPr>
              <a:cxnSpLocks/>
              <a:stCxn id="24" idx="2"/>
            </p:cNvCxnSpPr>
            <p:nvPr/>
          </p:nvCxnSpPr>
          <p:spPr bwMode="gray">
            <a:xfrm rot="16200000" flipH="1">
              <a:off x="5977709" y="3934920"/>
              <a:ext cx="372227" cy="4248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0E0803-DE42-40AE-9A79-F35F12726A74}"/>
                </a:ext>
              </a:extLst>
            </p:cNvPr>
            <p:cNvSpPr/>
            <p:nvPr/>
          </p:nvSpPr>
          <p:spPr bwMode="gray">
            <a:xfrm>
              <a:off x="5526574" y="3915504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D2E4CD91-AE61-4A8B-921D-1DD4BB1445FB}"/>
              </a:ext>
            </a:extLst>
          </p:cNvPr>
          <p:cNvSpPr/>
          <p:nvPr/>
        </p:nvSpPr>
        <p:spPr bwMode="gray">
          <a:xfrm>
            <a:off x="580899" y="3896227"/>
            <a:ext cx="1587893" cy="11736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07E07D6-7931-48CF-9DF2-A806170FE664}"/>
              </a:ext>
            </a:extLst>
          </p:cNvPr>
          <p:cNvSpPr/>
          <p:nvPr/>
        </p:nvSpPr>
        <p:spPr bwMode="gray">
          <a:xfrm>
            <a:off x="2409819" y="3896226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DB5E18B-EBF1-4F1F-8871-D800DDDB4FBB}"/>
              </a:ext>
            </a:extLst>
          </p:cNvPr>
          <p:cNvSpPr/>
          <p:nvPr/>
        </p:nvSpPr>
        <p:spPr bwMode="gray">
          <a:xfrm>
            <a:off x="8556667" y="1217708"/>
            <a:ext cx="1587893" cy="11736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DF3A04F-4E1B-40AE-B95E-ED1306D37AA6}"/>
              </a:ext>
            </a:extLst>
          </p:cNvPr>
          <p:cNvSpPr/>
          <p:nvPr/>
        </p:nvSpPr>
        <p:spPr bwMode="gray">
          <a:xfrm>
            <a:off x="10249707" y="1217708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CB4807-EB0A-4CEA-9533-FDCFCCAF8592}"/>
                  </a:ext>
                </a:extLst>
              </p:cNvPr>
              <p:cNvSpPr txBox="1"/>
              <p:nvPr/>
            </p:nvSpPr>
            <p:spPr bwMode="gray">
              <a:xfrm>
                <a:off x="3132436" y="5540531"/>
                <a:ext cx="5557017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CB4807-EB0A-4CEA-9533-FDCFCCAF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32436" y="5540531"/>
                <a:ext cx="555701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35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 animBg="1"/>
      <p:bldP spid="14" grpId="0"/>
      <p:bldP spid="15" grpId="0"/>
      <p:bldP spid="25" grpId="0" animBg="1"/>
      <p:bldP spid="26" grpId="0" animBg="1"/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AAC0-04A5-42E9-96B8-E6FC8E74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submodular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7F098-D4C9-428E-8971-BAC1D7133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2553520"/>
          </a:xfrm>
        </p:spPr>
        <p:txBody>
          <a:bodyPr/>
          <a:lstStyle/>
          <a:p>
            <a:r>
              <a:rPr lang="en-US" dirty="0"/>
              <a:t>Entropy</a:t>
            </a:r>
          </a:p>
          <a:p>
            <a:r>
              <a:rPr lang="en-US" dirty="0"/>
              <a:t>Ranking</a:t>
            </a:r>
          </a:p>
          <a:p>
            <a:r>
              <a:rPr lang="en-US" dirty="0"/>
              <a:t>Graph cut</a:t>
            </a:r>
          </a:p>
          <a:p>
            <a:r>
              <a:rPr lang="en-US" dirty="0"/>
              <a:t>Knap sack</a:t>
            </a:r>
          </a:p>
          <a:p>
            <a:r>
              <a:rPr lang="en-US" dirty="0"/>
              <a:t>Matching</a:t>
            </a:r>
          </a:p>
          <a:p>
            <a:r>
              <a:rPr lang="en-US" dirty="0"/>
              <a:t>Markov random field https://youtu.be/Y3u_hvxayDY?t=1427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58F80-2078-44D2-B145-B4BD0246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06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131B-FE9D-4E87-9814-97A27127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topics on submodular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BFAE4-5DC5-476F-A58A-BE6859D30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48" y="1213308"/>
            <a:ext cx="11708405" cy="758156"/>
          </a:xfrm>
        </p:spPr>
        <p:txBody>
          <a:bodyPr/>
          <a:lstStyle/>
          <a:p>
            <a:r>
              <a:rPr lang="en-US" dirty="0"/>
              <a:t>Adaptive Submodularity: optimization problems with partially observable states </a:t>
            </a:r>
            <a:r>
              <a:rPr lang="en-US" sz="1200" dirty="0"/>
              <a:t>[</a:t>
            </a:r>
            <a:r>
              <a:rPr lang="en-US" sz="1200" dirty="0" err="1"/>
              <a:t>Goloviv</a:t>
            </a:r>
            <a:r>
              <a:rPr lang="en-US" sz="1200" dirty="0"/>
              <a:t> &amp; Krause 2011]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04A86-D546-48AD-9953-C4310F6F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EDDF1-4F8A-4BBE-B21E-CDCDEB2B9509}"/>
              </a:ext>
            </a:extLst>
          </p:cNvPr>
          <p:cNvSpPr txBox="1"/>
          <p:nvPr/>
        </p:nvSpPr>
        <p:spPr bwMode="gray">
          <a:xfrm>
            <a:off x="158545" y="6363694"/>
            <a:ext cx="111460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u="none" strike="noStrike" baseline="0" dirty="0" err="1">
                <a:latin typeface="+mj-lt"/>
              </a:rPr>
              <a:t>Golovin</a:t>
            </a:r>
            <a:r>
              <a:rPr lang="en-US" sz="1000" b="0" i="0" u="none" strike="noStrike" baseline="0" dirty="0">
                <a:latin typeface="+mj-lt"/>
              </a:rPr>
              <a:t>, D., and A. Krause, (2011) Adaptive </a:t>
            </a:r>
            <a:r>
              <a:rPr lang="en-US" sz="1000" b="0" i="0" u="none" strike="noStrike" baseline="0" dirty="0" err="1">
                <a:latin typeface="+mj-lt"/>
              </a:rPr>
              <a:t>submodularity</a:t>
            </a:r>
            <a:r>
              <a:rPr lang="en-US" sz="1000" b="0" i="0" u="none" strike="noStrike" baseline="0" dirty="0">
                <a:latin typeface="+mj-lt"/>
              </a:rPr>
              <a:t>: theory and applications in active learning and stochastic optimization. J </a:t>
            </a:r>
            <a:r>
              <a:rPr lang="en-US" sz="1000" b="0" i="0" u="none" strike="noStrike" baseline="0" dirty="0" err="1">
                <a:latin typeface="+mj-lt"/>
              </a:rPr>
              <a:t>Artif</a:t>
            </a:r>
            <a:r>
              <a:rPr lang="en-US" sz="1000" b="0" i="0" u="none" strike="noStrike" baseline="0" dirty="0">
                <a:latin typeface="+mj-lt"/>
              </a:rPr>
              <a:t> </a:t>
            </a:r>
            <a:r>
              <a:rPr lang="en-US" sz="1000" b="0" i="0" u="none" strike="noStrike" baseline="0" dirty="0" err="1">
                <a:latin typeface="+mj-lt"/>
              </a:rPr>
              <a:t>Intell</a:t>
            </a:r>
            <a:r>
              <a:rPr lang="en-US" sz="1000" b="0" i="0" u="none" strike="noStrike" baseline="0" dirty="0">
                <a:latin typeface="+mj-lt"/>
              </a:rPr>
              <a:t> Res</a:t>
            </a:r>
            <a:r>
              <a:rPr lang="en-US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461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A9F3-BC14-4B54-8B63-B911411E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Optimal Assignment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558B9-82D4-4D2D-9002-6B615126FA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14631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would like to know if the function that optimally assigns an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a category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to an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a category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in a way that maximizes the utility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for the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Other instances of this class of problem are matching a client with a service, choosing a treatment to a patient, or recommending a movie to a user. In all cases one wants to maximize the total utility of assignments.</a:t>
                </a:r>
              </a:p>
              <a:p>
                <a:r>
                  <a:rPr lang="en-US" dirty="0"/>
                  <a:t>The formulation is as follows: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,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𝑖𝑗</m:t>
                    </m:r>
                  </m:oMath>
                </a14:m>
                <a:r>
                  <a:rPr lang="en-US" i="0" dirty="0">
                    <a:latin typeface="+mj-lt"/>
                  </a:rPr>
                  <a:t> </a:t>
                </a:r>
                <a:r>
                  <a:rPr lang="en-US" dirty="0"/>
                  <a:t>consists of a hypothetical assignment that has utility value.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558B9-82D4-4D2D-9002-6B615126F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146311"/>
              </a:xfrm>
              <a:blipFill>
                <a:blip r:embed="rId3"/>
                <a:stretch>
                  <a:fillRect l="-1275" t="-1744" r="-319" b="-8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8AF9D-32C4-4BA2-8C61-9891004F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AAAEC6-B3D3-4EE8-93D0-7D55D29756BA}"/>
              </a:ext>
            </a:extLst>
          </p:cNvPr>
          <p:cNvSpPr txBox="1"/>
          <p:nvPr/>
        </p:nvSpPr>
        <p:spPr bwMode="gray">
          <a:xfrm>
            <a:off x="4251036" y="5144715"/>
            <a:ext cx="392314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 this function submodular?</a:t>
            </a:r>
          </a:p>
        </p:txBody>
      </p:sp>
    </p:spTree>
    <p:extLst>
      <p:ext uri="{BB962C8B-B14F-4D97-AF65-F5344CB8AC3E}">
        <p14:creationId xmlns:p14="http://schemas.microsoft.com/office/powerpoint/2010/main" val="629059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B32-E53C-4B3D-BFAC-B78C0814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</a:t>
            </a:r>
            <a:r>
              <a:rPr lang="en-US" dirty="0" err="1"/>
              <a:t>Submodularity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C21D0-0A6E-4ED8-9751-1B09358EE2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63714"/>
                <a:ext cx="11473384" cy="10360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C21D0-0A6E-4ED8-9751-1B09358EE2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63714"/>
                <a:ext cx="11473384" cy="1036033"/>
              </a:xfrm>
              <a:blipFill>
                <a:blip r:embed="rId2"/>
                <a:stretch>
                  <a:fillRect l="-690" t="-42941" b="-4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B4B0E-7931-402A-A153-0DCA47E8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29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A35CF2-D9B3-4F90-97B3-77E9047E836A}"/>
              </a:ext>
            </a:extLst>
          </p:cNvPr>
          <p:cNvSpPr/>
          <p:nvPr/>
        </p:nvSpPr>
        <p:spPr bwMode="gray">
          <a:xfrm>
            <a:off x="2490587" y="2919978"/>
            <a:ext cx="2111842" cy="1764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1ECDE3-53BD-42CB-B9AE-4001A88CC9DA}"/>
              </a:ext>
            </a:extLst>
          </p:cNvPr>
          <p:cNvSpPr/>
          <p:nvPr/>
        </p:nvSpPr>
        <p:spPr bwMode="gray">
          <a:xfrm>
            <a:off x="828686" y="3000006"/>
            <a:ext cx="2155925" cy="1542641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32B591-689B-4E68-9147-ABCEB560CB8A}"/>
              </a:ext>
            </a:extLst>
          </p:cNvPr>
          <p:cNvCxnSpPr>
            <a:cxnSpLocks/>
            <a:endCxn id="23" idx="0"/>
          </p:cNvCxnSpPr>
          <p:nvPr/>
        </p:nvCxnSpPr>
        <p:spPr bwMode="gray">
          <a:xfrm flipH="1">
            <a:off x="1113411" y="3926771"/>
            <a:ext cx="285136" cy="712186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9A744C-BFB1-4FD5-8D95-E3FC8D7BA763}"/>
              </a:ext>
            </a:extLst>
          </p:cNvPr>
          <p:cNvCxnSpPr>
            <a:cxnSpLocks/>
          </p:cNvCxnSpPr>
          <p:nvPr/>
        </p:nvCxnSpPr>
        <p:spPr bwMode="gray">
          <a:xfrm flipH="1">
            <a:off x="3490980" y="4272645"/>
            <a:ext cx="212678" cy="72656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46227-6035-4F25-8D13-F0288A0763AA}"/>
              </a:ext>
            </a:extLst>
          </p:cNvPr>
          <p:cNvCxnSpPr>
            <a:cxnSpLocks/>
            <a:endCxn id="21" idx="0"/>
          </p:cNvCxnSpPr>
          <p:nvPr/>
        </p:nvCxnSpPr>
        <p:spPr bwMode="gray">
          <a:xfrm flipH="1">
            <a:off x="2136782" y="3898475"/>
            <a:ext cx="609149" cy="184095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996D30-078F-43CF-87B5-1730F4132393}"/>
              </a:ext>
            </a:extLst>
          </p:cNvPr>
          <p:cNvSpPr txBox="1"/>
          <p:nvPr/>
        </p:nvSpPr>
        <p:spPr bwMode="gray">
          <a:xfrm>
            <a:off x="1582920" y="2126003"/>
            <a:ext cx="9150061" cy="641473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u="sng" dirty="0"/>
              <a:t>Intuition of the proof:</a:t>
            </a:r>
            <a:r>
              <a:rPr lang="en-US" b="1" dirty="0"/>
              <a:t> </a:t>
            </a:r>
            <a:r>
              <a:rPr lang="en-US" dirty="0"/>
              <a:t>look the possible combinations of choices of services contained in A, B, or both.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FB7919-2FB7-4F49-8C46-83BFBF5EFBFD}"/>
                  </a:ext>
                </a:extLst>
              </p:cNvPr>
              <p:cNvSpPr txBox="1"/>
              <p:nvPr/>
            </p:nvSpPr>
            <p:spPr bwMode="gray">
              <a:xfrm>
                <a:off x="5240128" y="3429000"/>
                <a:ext cx="6739195" cy="236528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lIns="91440" tIns="91440" rIns="91440" bIns="9144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u="sng" dirty="0">
                    <a:latin typeface="Cambria Math" panose="02040503050406030204" pitchFamily="18" charset="0"/>
                  </a:rPr>
                  <a:t>Expressing this in equations, we get: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FB7919-2FB7-4F49-8C46-83BFBF5EF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40128" y="3429000"/>
                <a:ext cx="6739195" cy="2365286"/>
              </a:xfrm>
              <a:prstGeom prst="rect">
                <a:avLst/>
              </a:prstGeom>
              <a:blipFill>
                <a:blip r:embed="rId3"/>
                <a:stretch>
                  <a:fillRect l="-814" t="-1289" b="-9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58BADA-5531-47DE-A149-243A51B4AB5C}"/>
                  </a:ext>
                </a:extLst>
              </p:cNvPr>
              <p:cNvSpPr txBox="1"/>
              <p:nvPr/>
            </p:nvSpPr>
            <p:spPr bwMode="gray">
              <a:xfrm>
                <a:off x="3114599" y="4903773"/>
                <a:ext cx="710065" cy="434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58BADA-5531-47DE-A149-243A51B4A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14599" y="4903773"/>
                <a:ext cx="710065" cy="434583"/>
              </a:xfrm>
              <a:prstGeom prst="rect">
                <a:avLst/>
              </a:prstGeom>
              <a:blipFill>
                <a:blip r:embed="rId4"/>
                <a:stretch>
                  <a:fillRect l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3BA32-A402-4A84-B709-77FE5D7FCF15}"/>
                  </a:ext>
                </a:extLst>
              </p:cNvPr>
              <p:cNvSpPr txBox="1"/>
              <p:nvPr/>
            </p:nvSpPr>
            <p:spPr bwMode="gray">
              <a:xfrm>
                <a:off x="1781749" y="5739433"/>
                <a:ext cx="710065" cy="34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3BA32-A402-4A84-B709-77FE5D7FC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81749" y="5739433"/>
                <a:ext cx="710065" cy="345187"/>
              </a:xfrm>
              <a:prstGeom prst="rect">
                <a:avLst/>
              </a:prstGeom>
              <a:blipFill>
                <a:blip r:embed="rId5"/>
                <a:stretch>
                  <a:fillRect l="-29060" r="-11966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F0DF09-4135-402D-BE3B-4FE2EE72F1D2}"/>
                  </a:ext>
                </a:extLst>
              </p:cNvPr>
              <p:cNvSpPr txBox="1"/>
              <p:nvPr/>
            </p:nvSpPr>
            <p:spPr bwMode="gray">
              <a:xfrm>
                <a:off x="758378" y="4638957"/>
                <a:ext cx="710065" cy="34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F0DF09-4135-402D-BE3B-4FE2EE72F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8378" y="4638957"/>
                <a:ext cx="710065" cy="345187"/>
              </a:xfrm>
              <a:prstGeom prst="rect">
                <a:avLst/>
              </a:prstGeom>
              <a:blipFill>
                <a:blip r:embed="rId6"/>
                <a:stretch>
                  <a:fillRect l="-8547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BEA53AA-1D12-4F2B-A5D4-DB02C3BDF3CF}"/>
              </a:ext>
            </a:extLst>
          </p:cNvPr>
          <p:cNvSpPr txBox="1"/>
          <p:nvPr/>
        </p:nvSpPr>
        <p:spPr bwMode="gray">
          <a:xfrm>
            <a:off x="43753" y="5030905"/>
            <a:ext cx="1723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</a:t>
            </a:r>
            <a:r>
              <a:rPr lang="en-US" sz="1600" i="1" dirty="0"/>
              <a:t>A, </a:t>
            </a:r>
            <a:r>
              <a:rPr lang="en-US" sz="1600" dirty="0"/>
              <a:t>that is not in </a:t>
            </a:r>
            <a:r>
              <a:rPr lang="en-US" sz="1600" i="1" dirty="0"/>
              <a:t>B</a:t>
            </a:r>
            <a:r>
              <a:rPr lang="en-US" sz="16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51F7F1-AE4B-4D3E-A4EB-ED2DF0EA9C0B}"/>
              </a:ext>
            </a:extLst>
          </p:cNvPr>
          <p:cNvSpPr txBox="1"/>
          <p:nvPr/>
        </p:nvSpPr>
        <p:spPr bwMode="gray">
          <a:xfrm>
            <a:off x="1169428" y="6037231"/>
            <a:ext cx="18498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</a:t>
            </a:r>
            <a:r>
              <a:rPr lang="en-US" sz="1600" i="1" dirty="0"/>
              <a:t>A, </a:t>
            </a:r>
            <a:r>
              <a:rPr lang="en-US" sz="1600" dirty="0"/>
              <a:t>that is also in </a:t>
            </a:r>
            <a:r>
              <a:rPr lang="en-US" sz="1600" i="1" dirty="0"/>
              <a:t>B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13AEEE-492B-4057-8AC1-813A783611DB}"/>
              </a:ext>
            </a:extLst>
          </p:cNvPr>
          <p:cNvSpPr txBox="1"/>
          <p:nvPr/>
        </p:nvSpPr>
        <p:spPr bwMode="gray">
          <a:xfrm>
            <a:off x="2640694" y="5333714"/>
            <a:ext cx="1723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B</a:t>
            </a:r>
            <a:r>
              <a:rPr lang="en-US" sz="1600" i="1" dirty="0"/>
              <a:t>, </a:t>
            </a:r>
            <a:r>
              <a:rPr lang="en-US" sz="1600" dirty="0"/>
              <a:t>that is not in A </a:t>
            </a:r>
          </a:p>
        </p:txBody>
      </p:sp>
    </p:spTree>
    <p:extLst>
      <p:ext uri="{BB962C8B-B14F-4D97-AF65-F5344CB8AC3E}">
        <p14:creationId xmlns:p14="http://schemas.microsoft.com/office/powerpoint/2010/main" val="155664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8" grpId="0" animBg="1"/>
      <p:bldP spid="19" grpId="0" animBg="1"/>
      <p:bldP spid="20" grpId="0"/>
      <p:bldP spid="21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B6202-0E2A-46D6-B2AA-7255DD41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(to be done)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96090-D852-4D01-B828-3010491EF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79772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Network Cascades Phenomena</a:t>
            </a:r>
          </a:p>
          <a:p>
            <a:pPr marL="698494" lvl="1" indent="-457200">
              <a:buFont typeface="+mj-lt"/>
              <a:buAutoNum type="alphaLcPeriod"/>
            </a:pPr>
            <a:r>
              <a:rPr lang="en-US" dirty="0"/>
              <a:t>Decision-Based Models (Technology adoption and Rumor spread)</a:t>
            </a:r>
          </a:p>
          <a:p>
            <a:pPr marL="698494" lvl="1" indent="-457200">
              <a:buAutoNum type="alphaLcPeriod"/>
            </a:pPr>
            <a:r>
              <a:rPr lang="en-US" dirty="0"/>
              <a:t>Probabilistic Models </a:t>
            </a:r>
          </a:p>
          <a:p>
            <a:pPr marL="937188" lvl="2" indent="-457200"/>
            <a:r>
              <a:rPr lang="en-US" dirty="0"/>
              <a:t>Greedy and Sketch approaches</a:t>
            </a:r>
          </a:p>
          <a:p>
            <a:pPr marL="937188" lvl="2" indent="-457200"/>
            <a:r>
              <a:rPr lang="en-US" dirty="0"/>
              <a:t>Influence maximization and Submodularity</a:t>
            </a:r>
          </a:p>
          <a:p>
            <a:pPr marL="457200" indent="-457200">
              <a:buAutoNum type="arabicPeriod"/>
            </a:pPr>
            <a:r>
              <a:rPr lang="en-US" dirty="0"/>
              <a:t>Outbreak detection and intervention</a:t>
            </a:r>
          </a:p>
          <a:p>
            <a:pPr marL="937188" lvl="2" indent="-457200"/>
            <a:r>
              <a:rPr lang="en-US" dirty="0"/>
              <a:t>Greedy and Sketch approaches to</a:t>
            </a:r>
          </a:p>
          <a:p>
            <a:pPr marL="1174733" lvl="3" indent="-457200"/>
            <a:r>
              <a:rPr lang="en-US" dirty="0"/>
              <a:t>Minimize time to detection</a:t>
            </a:r>
          </a:p>
          <a:p>
            <a:pPr marL="1174733" lvl="3" indent="-457200"/>
            <a:r>
              <a:rPr lang="en-US" dirty="0"/>
              <a:t>Maximize the number of detected outbreaks</a:t>
            </a:r>
          </a:p>
          <a:p>
            <a:pPr marL="1174733" lvl="3" indent="-457200"/>
            <a:r>
              <a:rPr lang="en-US" dirty="0"/>
              <a:t>Minimize the number of affected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Contagion as Feedback-Control of Dynamical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FA166-8A26-4896-976C-D8A73803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84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13CC-DC47-4469-A5BA-41D532A6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cases - Proof of </a:t>
            </a:r>
            <a:r>
              <a:rPr lang="en-US" dirty="0" err="1"/>
              <a:t>Submodularity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39D8F-342F-4C0F-A522-D103A196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376E11-F669-4DF1-91BF-0BC39C315AF6}"/>
                  </a:ext>
                </a:extLst>
              </p:cNvPr>
              <p:cNvSpPr txBox="1"/>
              <p:nvPr/>
            </p:nvSpPr>
            <p:spPr bwMode="gray">
              <a:xfrm>
                <a:off x="3508823" y="1012132"/>
                <a:ext cx="7721599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Case-1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 in the intersection has </a:t>
                </a:r>
                <a:r>
                  <a:rPr lang="en-US" sz="1600" b="1" dirty="0">
                    <a:latin typeface="+mj-lt"/>
                  </a:rPr>
                  <a:t>lower</a:t>
                </a:r>
                <a:r>
                  <a:rPr lang="en-US" sz="1600" dirty="0">
                    <a:latin typeface="+mj-lt"/>
                  </a:rPr>
                  <a:t> utility,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j-lt"/>
                  </a:rPr>
                  <a:t>,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2+2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600" dirty="0"/>
                          <m:t>,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=2+1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>
                    <a:latin typeface="+mj-lt"/>
                  </a:rPr>
                  <a:t>which implies the </a:t>
                </a:r>
                <a:r>
                  <a:rPr lang="en-US" sz="1600" b="1" dirty="0">
                    <a:latin typeface="+mj-lt"/>
                  </a:rPr>
                  <a:t>inequality</a:t>
                </a:r>
                <a:r>
                  <a:rPr lang="en-US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376E11-F669-4DF1-91BF-0BC39C315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823" y="1012132"/>
                <a:ext cx="7721599" cy="1501379"/>
              </a:xfrm>
              <a:prstGeom prst="rect">
                <a:avLst/>
              </a:prstGeom>
              <a:blipFill>
                <a:blip r:embed="rId3"/>
                <a:stretch>
                  <a:fillRect l="-1659" t="-4065" b="-10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913F50B2-DFD5-440C-8E1B-346C69060016}"/>
              </a:ext>
            </a:extLst>
          </p:cNvPr>
          <p:cNvSpPr/>
          <p:nvPr/>
        </p:nvSpPr>
        <p:spPr bwMode="gray">
          <a:xfrm>
            <a:off x="1458071" y="1023112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33D39E-1AD4-4BC0-B5ED-9C022546D99C}"/>
              </a:ext>
            </a:extLst>
          </p:cNvPr>
          <p:cNvSpPr/>
          <p:nvPr/>
        </p:nvSpPr>
        <p:spPr bwMode="gray">
          <a:xfrm>
            <a:off x="279753" y="1046884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D8FBA7-50EA-4840-9CD8-5D2341C55AB2}"/>
              </a:ext>
            </a:extLst>
          </p:cNvPr>
          <p:cNvCxnSpPr>
            <a:cxnSpLocks/>
          </p:cNvCxnSpPr>
          <p:nvPr/>
        </p:nvCxnSpPr>
        <p:spPr bwMode="gray">
          <a:xfrm flipH="1">
            <a:off x="499660" y="1667070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61CD4C-5F80-43A1-AACE-7E46C79FCA9A}"/>
              </a:ext>
            </a:extLst>
          </p:cNvPr>
          <p:cNvCxnSpPr>
            <a:cxnSpLocks/>
            <a:endCxn id="11" idx="0"/>
          </p:cNvCxnSpPr>
          <p:nvPr/>
        </p:nvCxnSpPr>
        <p:spPr bwMode="gray">
          <a:xfrm>
            <a:off x="2353597" y="1760024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FF058E-34B5-43A8-8615-89BC32835FA5}"/>
              </a:ext>
            </a:extLst>
          </p:cNvPr>
          <p:cNvCxnSpPr>
            <a:cxnSpLocks/>
            <a:endCxn id="12" idx="0"/>
          </p:cNvCxnSpPr>
          <p:nvPr/>
        </p:nvCxnSpPr>
        <p:spPr bwMode="gray">
          <a:xfrm flipH="1">
            <a:off x="1599350" y="1609750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8E70FB-2D2B-41E5-B573-75615366A90C}"/>
                  </a:ext>
                </a:extLst>
              </p:cNvPr>
              <p:cNvSpPr txBox="1"/>
              <p:nvPr/>
            </p:nvSpPr>
            <p:spPr bwMode="gray">
              <a:xfrm>
                <a:off x="2173515" y="2519172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8E70FB-2D2B-41E5-B573-75615366A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73515" y="2519172"/>
                <a:ext cx="929362" cy="221572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3BA56C-6C89-4A06-AEB7-D50BC1E56188}"/>
                  </a:ext>
                </a:extLst>
              </p:cNvPr>
              <p:cNvSpPr txBox="1"/>
              <p:nvPr/>
            </p:nvSpPr>
            <p:spPr bwMode="gray">
              <a:xfrm>
                <a:off x="1196581" y="2547263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=1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3BA56C-6C89-4A06-AEB7-D50BC1E5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96581" y="2547263"/>
                <a:ext cx="805537" cy="221572"/>
              </a:xfrm>
              <a:prstGeom prst="rect">
                <a:avLst/>
              </a:prstGeom>
              <a:blipFill>
                <a:blip r:embed="rId5"/>
                <a:stretch>
                  <a:fillRect t="-25000" r="-7576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64B827-E6CF-4DF0-A1A5-167354236126}"/>
                  </a:ext>
                </a:extLst>
              </p:cNvPr>
              <p:cNvSpPr txBox="1"/>
              <p:nvPr/>
            </p:nvSpPr>
            <p:spPr bwMode="gray">
              <a:xfrm>
                <a:off x="115703" y="2501774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64B827-E6CF-4DF0-A1A5-167354236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5703" y="2501774"/>
                <a:ext cx="879494" cy="251898"/>
              </a:xfrm>
              <a:prstGeom prst="rect">
                <a:avLst/>
              </a:prstGeom>
              <a:blipFill>
                <a:blip r:embed="rId6"/>
                <a:stretch>
                  <a:fillRect t="-2142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B4139-2747-4FB3-A35E-903534BCE7ED}"/>
                  </a:ext>
                </a:extLst>
              </p:cNvPr>
              <p:cNvSpPr txBox="1"/>
              <p:nvPr/>
            </p:nvSpPr>
            <p:spPr bwMode="gray">
              <a:xfrm>
                <a:off x="3508822" y="3015386"/>
                <a:ext cx="7671183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Cases-2 and 3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 in the intersection has </a:t>
                </a:r>
                <a:r>
                  <a:rPr lang="en-US" sz="1600" b="1" dirty="0">
                    <a:latin typeface="+mj-lt"/>
                  </a:rPr>
                  <a:t>higher</a:t>
                </a:r>
                <a:r>
                  <a:rPr lang="en-US" sz="1600" dirty="0">
                    <a:latin typeface="+mj-lt"/>
                  </a:rPr>
                  <a:t> utility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>
                    <a:latin typeface="+mj-lt"/>
                  </a:rPr>
                  <a:t>, hence </a:t>
                </a:r>
                <a:r>
                  <a:rPr lang="en-US" sz="1600" b="1" dirty="0">
                    <a:latin typeface="+mj-lt"/>
                  </a:rPr>
                  <a:t>it dominates </a:t>
                </a:r>
                <a:r>
                  <a:rPr lang="en-US" sz="1600" dirty="0">
                    <a:latin typeface="+mj-lt"/>
                  </a:rPr>
                  <a:t>other items in not A,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,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m:rPr>
                        <m:nor/>
                      </m:rPr>
                      <a:rPr lang="en-US" sz="1600" dirty="0"/>
                      <m:t>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=3+2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>
                    <a:latin typeface="+mj-lt"/>
                  </a:rPr>
                  <a:t>which implies the </a:t>
                </a:r>
                <a:r>
                  <a:rPr lang="en-US" sz="1600" b="1" dirty="0">
                    <a:latin typeface="+mj-lt"/>
                  </a:rPr>
                  <a:t>equality</a:t>
                </a:r>
                <a:r>
                  <a:rPr lang="en-US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B4139-2747-4FB3-A35E-903534BCE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822" y="3015386"/>
                <a:ext cx="7671183" cy="1501379"/>
              </a:xfrm>
              <a:prstGeom prst="rect">
                <a:avLst/>
              </a:prstGeom>
              <a:blipFill>
                <a:blip r:embed="rId7"/>
                <a:stretch>
                  <a:fillRect l="-1669" t="-4472" r="-2226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BC225707-71EA-4EAA-805B-AB76DF8B2822}"/>
              </a:ext>
            </a:extLst>
          </p:cNvPr>
          <p:cNvSpPr/>
          <p:nvPr/>
        </p:nvSpPr>
        <p:spPr bwMode="gray">
          <a:xfrm>
            <a:off x="1530349" y="2934916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497094-D984-4EBD-9D49-F167439AA6CB}"/>
              </a:ext>
            </a:extLst>
          </p:cNvPr>
          <p:cNvSpPr/>
          <p:nvPr/>
        </p:nvSpPr>
        <p:spPr bwMode="gray">
          <a:xfrm>
            <a:off x="352031" y="2958688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9E3AC0-EDF6-4AD9-8415-DBEF99731AA5}"/>
              </a:ext>
            </a:extLst>
          </p:cNvPr>
          <p:cNvCxnSpPr>
            <a:cxnSpLocks/>
          </p:cNvCxnSpPr>
          <p:nvPr/>
        </p:nvCxnSpPr>
        <p:spPr bwMode="gray">
          <a:xfrm flipH="1">
            <a:off x="571938" y="3578874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3025AB-BCC7-4366-A5ED-1ECFA024FD9D}"/>
              </a:ext>
            </a:extLst>
          </p:cNvPr>
          <p:cNvCxnSpPr>
            <a:cxnSpLocks/>
            <a:endCxn id="22" idx="0"/>
          </p:cNvCxnSpPr>
          <p:nvPr/>
        </p:nvCxnSpPr>
        <p:spPr bwMode="gray">
          <a:xfrm>
            <a:off x="2425875" y="3671828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33E62-53D0-438C-9EB1-54FE86CCB0F5}"/>
              </a:ext>
            </a:extLst>
          </p:cNvPr>
          <p:cNvCxnSpPr>
            <a:cxnSpLocks/>
            <a:endCxn id="23" idx="0"/>
          </p:cNvCxnSpPr>
          <p:nvPr/>
        </p:nvCxnSpPr>
        <p:spPr bwMode="gray">
          <a:xfrm flipH="1">
            <a:off x="1671628" y="3521554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5A6471-7E0F-4E33-9C49-55D277B2276E}"/>
                  </a:ext>
                </a:extLst>
              </p:cNvPr>
              <p:cNvSpPr txBox="1"/>
              <p:nvPr/>
            </p:nvSpPr>
            <p:spPr bwMode="gray">
              <a:xfrm>
                <a:off x="2245793" y="4430976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5A6471-7E0F-4E33-9C49-55D277B22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45793" y="4430976"/>
                <a:ext cx="929362" cy="22157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DD46C5-51C1-4634-B3D9-28B2C99C43C5}"/>
                  </a:ext>
                </a:extLst>
              </p:cNvPr>
              <p:cNvSpPr txBox="1"/>
              <p:nvPr/>
            </p:nvSpPr>
            <p:spPr bwMode="gray">
              <a:xfrm>
                <a:off x="1268859" y="4459067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DD46C5-51C1-4634-B3D9-28B2C99C4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68859" y="4459067"/>
                <a:ext cx="805537" cy="221572"/>
              </a:xfrm>
              <a:prstGeom prst="rect">
                <a:avLst/>
              </a:prstGeom>
              <a:blipFill>
                <a:blip r:embed="rId9"/>
                <a:stretch>
                  <a:fillRect t="-24324" r="-7576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E268A1-1210-458A-8990-DD01D6E30D6C}"/>
                  </a:ext>
                </a:extLst>
              </p:cNvPr>
              <p:cNvSpPr txBox="1"/>
              <p:nvPr/>
            </p:nvSpPr>
            <p:spPr bwMode="gray">
              <a:xfrm>
                <a:off x="187981" y="4413578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=3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E268A1-1210-458A-8990-DD01D6E30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7981" y="4413578"/>
                <a:ext cx="879494" cy="251898"/>
              </a:xfrm>
              <a:prstGeom prst="rect">
                <a:avLst/>
              </a:prstGeom>
              <a:blipFill>
                <a:blip r:embed="rId10"/>
                <a:stretch>
                  <a:fillRect t="-21951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75262F-1D0C-4650-A6C2-CD280685EEDC}"/>
                  </a:ext>
                </a:extLst>
              </p:cNvPr>
              <p:cNvSpPr txBox="1"/>
              <p:nvPr/>
            </p:nvSpPr>
            <p:spPr bwMode="gray">
              <a:xfrm>
                <a:off x="3462660" y="4990521"/>
                <a:ext cx="7721599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Case-3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services in the intersection has the </a:t>
                </a:r>
                <a:r>
                  <a:rPr lang="en-US" sz="1600" b="1" dirty="0">
                    <a:latin typeface="+mj-lt"/>
                  </a:rPr>
                  <a:t>highest</a:t>
                </a:r>
                <a:r>
                  <a:rPr lang="en-US" sz="1600" dirty="0">
                    <a:latin typeface="+mj-lt"/>
                  </a:rPr>
                  <a:t> utility,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,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2+2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=2+2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which implies the </a:t>
                </a:r>
                <a:r>
                  <a:rPr lang="en-US" sz="1600" b="1" dirty="0"/>
                  <a:t>equality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75262F-1D0C-4650-A6C2-CD280685E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62660" y="4990521"/>
                <a:ext cx="7721599" cy="1501379"/>
              </a:xfrm>
              <a:prstGeom prst="rect">
                <a:avLst/>
              </a:prstGeom>
              <a:blipFill>
                <a:blip r:embed="rId11"/>
                <a:stretch>
                  <a:fillRect l="-1579" t="-4472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B4984734-B473-4F1A-9027-0DD7EF891B8F}"/>
              </a:ext>
            </a:extLst>
          </p:cNvPr>
          <p:cNvSpPr/>
          <p:nvPr/>
        </p:nvSpPr>
        <p:spPr bwMode="gray">
          <a:xfrm>
            <a:off x="1405327" y="5001501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C8125E-FC08-49AD-A16F-EFB07668BE8B}"/>
              </a:ext>
            </a:extLst>
          </p:cNvPr>
          <p:cNvSpPr/>
          <p:nvPr/>
        </p:nvSpPr>
        <p:spPr bwMode="gray">
          <a:xfrm>
            <a:off x="227009" y="5025273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381DE8-989D-4FCB-B06F-10253F31B0B3}"/>
              </a:ext>
            </a:extLst>
          </p:cNvPr>
          <p:cNvCxnSpPr>
            <a:cxnSpLocks/>
          </p:cNvCxnSpPr>
          <p:nvPr/>
        </p:nvCxnSpPr>
        <p:spPr bwMode="gray">
          <a:xfrm flipH="1">
            <a:off x="446916" y="5645459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48ACB8-5139-4B90-815E-89BEF8E02897}"/>
              </a:ext>
            </a:extLst>
          </p:cNvPr>
          <p:cNvCxnSpPr>
            <a:cxnSpLocks/>
            <a:endCxn id="31" idx="0"/>
          </p:cNvCxnSpPr>
          <p:nvPr/>
        </p:nvCxnSpPr>
        <p:spPr bwMode="gray">
          <a:xfrm>
            <a:off x="2300853" y="5738413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3E099F-9D88-40FC-BA07-2069CA03BC7D}"/>
              </a:ext>
            </a:extLst>
          </p:cNvPr>
          <p:cNvCxnSpPr>
            <a:cxnSpLocks/>
            <a:endCxn id="32" idx="0"/>
          </p:cNvCxnSpPr>
          <p:nvPr/>
        </p:nvCxnSpPr>
        <p:spPr bwMode="gray">
          <a:xfrm flipH="1">
            <a:off x="1546606" y="5588139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01E920-15E2-430D-839B-EB8099B776AF}"/>
                  </a:ext>
                </a:extLst>
              </p:cNvPr>
              <p:cNvSpPr txBox="1"/>
              <p:nvPr/>
            </p:nvSpPr>
            <p:spPr bwMode="gray">
              <a:xfrm>
                <a:off x="2120771" y="6497561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01E920-15E2-430D-839B-EB8099B77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20771" y="6497561"/>
                <a:ext cx="929362" cy="22157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34A244-F376-414F-9007-7C0267129CE9}"/>
                  </a:ext>
                </a:extLst>
              </p:cNvPr>
              <p:cNvSpPr txBox="1"/>
              <p:nvPr/>
            </p:nvSpPr>
            <p:spPr bwMode="gray">
              <a:xfrm>
                <a:off x="1143837" y="6525652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34A244-F376-414F-9007-7C0267129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43837" y="6525652"/>
                <a:ext cx="805537" cy="221572"/>
              </a:xfrm>
              <a:prstGeom prst="rect">
                <a:avLst/>
              </a:prstGeom>
              <a:blipFill>
                <a:blip r:embed="rId13"/>
                <a:stretch>
                  <a:fillRect l="-758" t="-24324" r="-681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AD41F2-CBD1-4ECF-B67C-060E17A27321}"/>
                  </a:ext>
                </a:extLst>
              </p:cNvPr>
              <p:cNvSpPr txBox="1"/>
              <p:nvPr/>
            </p:nvSpPr>
            <p:spPr bwMode="gray">
              <a:xfrm>
                <a:off x="62959" y="6480163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=1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AD41F2-CBD1-4ECF-B67C-060E17A27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959" y="6480163"/>
                <a:ext cx="879494" cy="251898"/>
              </a:xfrm>
              <a:prstGeom prst="rect">
                <a:avLst/>
              </a:prstGeom>
              <a:blipFill>
                <a:blip r:embed="rId14"/>
                <a:stretch>
                  <a:fillRect t="-21951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B06F6B-4009-4431-B6D9-A3F3B8110C89}"/>
              </a:ext>
            </a:extLst>
          </p:cNvPr>
          <p:cNvCxnSpPr/>
          <p:nvPr/>
        </p:nvCxnSpPr>
        <p:spPr bwMode="gray">
          <a:xfrm flipV="1">
            <a:off x="187980" y="4749855"/>
            <a:ext cx="10881360" cy="1027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11723C-58C4-4F41-B7B6-8163F83CCE74}"/>
              </a:ext>
            </a:extLst>
          </p:cNvPr>
          <p:cNvCxnSpPr/>
          <p:nvPr/>
        </p:nvCxnSpPr>
        <p:spPr bwMode="gray">
          <a:xfrm flipV="1">
            <a:off x="187979" y="2802756"/>
            <a:ext cx="10881360" cy="1027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61C699B-BE29-4396-8E6C-FBF9CCDC4BA9}"/>
              </a:ext>
            </a:extLst>
          </p:cNvPr>
          <p:cNvSpPr/>
          <p:nvPr/>
        </p:nvSpPr>
        <p:spPr bwMode="gray">
          <a:xfrm>
            <a:off x="7560824" y="4287819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AF3220-087B-47D4-8D12-933595B8A81D}"/>
              </a:ext>
            </a:extLst>
          </p:cNvPr>
          <p:cNvSpPr/>
          <p:nvPr/>
        </p:nvSpPr>
        <p:spPr bwMode="gray">
          <a:xfrm>
            <a:off x="7748122" y="2295868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F644B1-1DDF-4550-A4C0-1DA05AFF133B}"/>
              </a:ext>
            </a:extLst>
          </p:cNvPr>
          <p:cNvSpPr/>
          <p:nvPr/>
        </p:nvSpPr>
        <p:spPr bwMode="gray">
          <a:xfrm>
            <a:off x="7519522" y="6247635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81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22" grpId="0"/>
      <p:bldP spid="23" grpId="0"/>
      <p:bldP spid="24" grpId="0"/>
      <p:bldP spid="25" grpId="0"/>
      <p:bldP spid="26" grpId="0" animBg="1"/>
      <p:bldP spid="27" grpId="0" animBg="1"/>
      <p:bldP spid="31" grpId="0"/>
      <p:bldP spid="32" grpId="0"/>
      <p:bldP spid="33" grpId="0"/>
      <p:bldP spid="38" grpId="0" animBg="1"/>
      <p:bldP spid="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1E331-D936-4AA2-A208-D9FE9383E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Non-Decreasing - Monotone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AA927-EECB-4FC1-B51A-CFE893602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6630522" cy="3694858"/>
              </a:xfrm>
            </p:spPr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u="sng" dirty="0"/>
                  <a:t>Because</a:t>
                </a:r>
                <a:r>
                  <a:rPr lang="en-US" dirty="0"/>
                  <a:t>: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there is more to choose in </a:t>
                </a:r>
                <a:r>
                  <a:rPr lang="en-US" i="1" dirty="0"/>
                  <a:t>B</a:t>
                </a:r>
                <a:r>
                  <a:rPr lang="en-US" dirty="0"/>
                  <a:t> than in </a:t>
                </a:r>
                <a:r>
                  <a:rPr lang="en-US" i="1" dirty="0"/>
                  <a:t>A</a:t>
                </a:r>
                <a:r>
                  <a:rPr lang="en-US" dirty="0"/>
                  <a:t> 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each new choice does not affect the utility of previous choices.</a:t>
                </a:r>
              </a:p>
              <a:p>
                <a:pPr marL="584194" lvl="1" indent="-342900">
                  <a:buFontTx/>
                  <a:buChar char="-"/>
                </a:pPr>
                <a:r>
                  <a:rPr lang="en-US" dirty="0"/>
                  <a:t>note, however, that every new choice, changes the utility of future choices.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AA927-EECB-4FC1-B51A-CFE893602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6630522" cy="3694858"/>
              </a:xfrm>
              <a:blipFill>
                <a:blip r:embed="rId3"/>
                <a:stretch>
                  <a:fillRect l="-2206" t="-1485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6B378-C52D-4D02-A982-99CDAC4D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FE02F5-1E41-45B6-883F-8FA727FFC5F9}"/>
              </a:ext>
            </a:extLst>
          </p:cNvPr>
          <p:cNvSpPr/>
          <p:nvPr/>
        </p:nvSpPr>
        <p:spPr bwMode="gray">
          <a:xfrm>
            <a:off x="8402805" y="2498582"/>
            <a:ext cx="3124395" cy="14095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7F2DE3-5EBB-4469-AD61-0AA2754FB303}"/>
              </a:ext>
            </a:extLst>
          </p:cNvPr>
          <p:cNvSpPr/>
          <p:nvPr/>
        </p:nvSpPr>
        <p:spPr bwMode="gray">
          <a:xfrm>
            <a:off x="8420414" y="2644007"/>
            <a:ext cx="1981108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DED57B-9BDD-4512-8B62-4BE3765B2592}"/>
              </a:ext>
            </a:extLst>
          </p:cNvPr>
          <p:cNvCxnSpPr>
            <a:cxnSpLocks/>
          </p:cNvCxnSpPr>
          <p:nvPr/>
        </p:nvCxnSpPr>
        <p:spPr bwMode="gray">
          <a:xfrm>
            <a:off x="10984373" y="3426811"/>
            <a:ext cx="132400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7AE533-424C-471B-8CE0-DA23C490B99D}"/>
              </a:ext>
            </a:extLst>
          </p:cNvPr>
          <p:cNvCxnSpPr>
            <a:cxnSpLocks/>
          </p:cNvCxnSpPr>
          <p:nvPr/>
        </p:nvCxnSpPr>
        <p:spPr bwMode="gray">
          <a:xfrm flipH="1">
            <a:off x="9581399" y="3384394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D77FE-0DA3-497C-8038-1967F540711A}"/>
                  </a:ext>
                </a:extLst>
              </p:cNvPr>
              <p:cNvSpPr txBox="1"/>
              <p:nvPr/>
            </p:nvSpPr>
            <p:spPr bwMode="gray">
              <a:xfrm>
                <a:off x="10550263" y="4080449"/>
                <a:ext cx="1233761" cy="241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D77FE-0DA3-497C-8038-1967F5407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550263" y="4080449"/>
                <a:ext cx="1233761" cy="241458"/>
              </a:xfrm>
              <a:prstGeom prst="rect">
                <a:avLst/>
              </a:prstGeom>
              <a:blipFill>
                <a:blip r:embed="rId4"/>
                <a:stretch>
                  <a:fillRect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1B1245-D9BF-41D6-A158-0CC1E83927CC}"/>
                  </a:ext>
                </a:extLst>
              </p:cNvPr>
              <p:cNvSpPr txBox="1"/>
              <p:nvPr/>
            </p:nvSpPr>
            <p:spPr bwMode="gray">
              <a:xfrm>
                <a:off x="7513404" y="4047401"/>
                <a:ext cx="1911762" cy="2745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==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1B1245-D9BF-41D6-A158-0CC1E8392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13404" y="4047401"/>
                <a:ext cx="1911762" cy="274506"/>
              </a:xfrm>
              <a:prstGeom prst="rect">
                <a:avLst/>
              </a:prstGeom>
              <a:blipFill>
                <a:blip r:embed="rId5"/>
                <a:stretch>
                  <a:fillRect t="-31111" b="-4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53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42DC-462B-41E9-BDE6-22B0A5C6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</a:t>
            </a:r>
            <a:r>
              <a:rPr lang="en-US" dirty="0" err="1"/>
              <a:t>submodularity</a:t>
            </a:r>
            <a:r>
              <a:rPr lang="en-US" dirty="0"/>
              <a:t> important?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25CB85-4DD5-4E1F-82B7-CBA060A566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041380"/>
              </a:xfrm>
            </p:spPr>
            <p:txBody>
              <a:bodyPr/>
              <a:lstStyle/>
              <a:p>
                <a:r>
                  <a:rPr lang="en-US" dirty="0"/>
                  <a:t>Allows to approximate to NP-hard problems of finding optimal subset of items that maximize or minimize an objective function, e.g., coverage, influence, etc.</a:t>
                </a:r>
              </a:p>
              <a:p>
                <a:endParaRPr lang="en-US" dirty="0"/>
              </a:p>
              <a:p>
                <a:r>
                  <a:rPr lang="en-US" dirty="0"/>
                  <a:t>This is possible via a greedy algorithm, i.e., greedily selecting items in </a:t>
                </a:r>
                <a:r>
                  <a:rPr lang="en-US" i="1" dirty="0"/>
                  <a:t>A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e>
                      <m:li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, i.e., approximation a lower bound of ~63% of the optimum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[</a:t>
                </a:r>
                <a:r>
                  <a:rPr lang="en-US" dirty="0" err="1"/>
                  <a:t>Nemhauser</a:t>
                </a:r>
                <a:r>
                  <a:rPr lang="en-US" dirty="0"/>
                  <a:t> et al. 1978]</a:t>
                </a:r>
              </a:p>
              <a:p>
                <a:endParaRPr lang="en-US" dirty="0"/>
              </a:p>
              <a:p>
                <a:r>
                  <a:rPr lang="en-US" dirty="0"/>
                  <a:t>Submodular functions occur in several real-world phenomena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25CB85-4DD5-4E1F-82B7-CBA060A566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041380"/>
              </a:xfrm>
              <a:blipFill>
                <a:blip r:embed="rId2"/>
                <a:stretch>
                  <a:fillRect l="-1275" t="-1088" r="-1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78960-F2DF-4A13-85EA-E2E080F3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F8FDD-040A-4A69-87F5-6BF8BAFC8C06}"/>
              </a:ext>
            </a:extLst>
          </p:cNvPr>
          <p:cNvSpPr txBox="1"/>
          <p:nvPr/>
        </p:nvSpPr>
        <p:spPr bwMode="gray">
          <a:xfrm>
            <a:off x="135047" y="6225195"/>
            <a:ext cx="11711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Nemhauser</a:t>
            </a:r>
            <a:r>
              <a:rPr lang="en-US" sz="1400" dirty="0"/>
              <a:t>, G. L., Wolsey, L. A., &amp; Fisher, M. L. (1978). An analysis of approximations for maximizing submodular set functions—I. </a:t>
            </a:r>
            <a:r>
              <a:rPr lang="en-US" sz="1400" i="1" dirty="0"/>
              <a:t>Mathematical programming</a:t>
            </a:r>
            <a:r>
              <a:rPr lang="en-US" sz="1400" dirty="0"/>
              <a:t>, </a:t>
            </a:r>
            <a:r>
              <a:rPr lang="en-US" sz="1400" i="1" dirty="0"/>
              <a:t>14</a:t>
            </a:r>
            <a:r>
              <a:rPr lang="en-US" sz="1400" dirty="0"/>
              <a:t>(1), 265-294.</a:t>
            </a:r>
          </a:p>
        </p:txBody>
      </p:sp>
    </p:spTree>
    <p:extLst>
      <p:ext uri="{BB962C8B-B14F-4D97-AF65-F5344CB8AC3E}">
        <p14:creationId xmlns:p14="http://schemas.microsoft.com/office/powerpoint/2010/main" val="3840305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ED9F-9D61-4DEC-BB5E-A005197B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B025-C89B-4BB6-96AA-B44A1B223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758156"/>
          </a:xfrm>
        </p:spPr>
        <p:txBody>
          <a:bodyPr/>
          <a:lstStyle/>
          <a:p>
            <a:r>
              <a:rPr lang="en-US" dirty="0"/>
              <a:t>Submodular functions occur in several real-world phenomena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6B94B-2EF8-4A66-A046-50D59087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77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75FA-F84A-4E1D-AD57-8864F3F4D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20FCE2-1AFB-4929-A90A-69FE6D7138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348609"/>
              </a:xfrm>
            </p:spPr>
            <p:txBody>
              <a:bodyPr/>
              <a:lstStyle/>
              <a:p>
                <a:r>
                  <a:rPr lang="en-US" dirty="0">
                    <a:latin typeface="+mj-lt"/>
                  </a:rPr>
                  <a:t>Monotone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>
                  <a:latin typeface="+mj-lt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+mj-lt"/>
                  </a:rPr>
                  <a:t>Submodular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Convex functions:</a:t>
                </a:r>
              </a:p>
              <a:p>
                <a:r>
                  <a:rPr lang="en-US" dirty="0">
                    <a:latin typeface="+mj-lt"/>
                  </a:rPr>
                  <a:t>Concave function:</a:t>
                </a:r>
              </a:p>
              <a:p>
                <a:r>
                  <a:rPr lang="en-US" dirty="0">
                    <a:latin typeface="+mj-lt"/>
                  </a:rPr>
                  <a:t>Matroid: is a structure that abstracts and generalizes the notion of linear independence in vector spaces.</a:t>
                </a:r>
              </a:p>
              <a:p>
                <a:r>
                  <a:rPr lang="en-US" dirty="0">
                    <a:latin typeface="+mj-lt"/>
                  </a:rPr>
                  <a:t>Rank Functions in Matroid Theory allow to compare different: </a:t>
                </a: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20FCE2-1AFB-4929-A90A-69FE6D713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348609"/>
              </a:xfrm>
              <a:blipFill>
                <a:blip r:embed="rId3"/>
                <a:stretch>
                  <a:fillRect l="-1275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8293E-17EA-4575-9210-228ECD97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80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55D0A1BA-D819-46DB-A507-E42FCCFF8398}"/>
              </a:ext>
            </a:extLst>
          </p:cNvPr>
          <p:cNvSpPr/>
          <p:nvPr/>
        </p:nvSpPr>
        <p:spPr bwMode="gray">
          <a:xfrm>
            <a:off x="9638536" y="5087391"/>
            <a:ext cx="2307271" cy="13830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0BB85-B256-4BAC-BE74-E393C8C93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6" y="177700"/>
            <a:ext cx="10203680" cy="483960"/>
          </a:xfrm>
        </p:spPr>
        <p:txBody>
          <a:bodyPr/>
          <a:lstStyle/>
          <a:p>
            <a:r>
              <a:rPr lang="en-US" sz="2200" dirty="0"/>
              <a:t>Cascade Failures in Electrical Communication Networks (ECN) </a:t>
            </a:r>
            <a:r>
              <a:rPr lang="en-US" sz="1600" dirty="0"/>
              <a:t>[wang 2019]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055EA-E243-4624-BD9B-8CF7EE62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60" y="1061613"/>
            <a:ext cx="3783374" cy="655564"/>
          </a:xfrm>
        </p:spPr>
        <p:txBody>
          <a:bodyPr/>
          <a:lstStyle/>
          <a:p>
            <a:r>
              <a:rPr lang="en-US" dirty="0"/>
              <a:t>ECN= smart grid to </a:t>
            </a:r>
            <a:r>
              <a:rPr lang="en-US" u="sng" dirty="0"/>
              <a:t>monitor</a:t>
            </a:r>
            <a:r>
              <a:rPr lang="en-US" dirty="0"/>
              <a:t> and </a:t>
            </a:r>
            <a:r>
              <a:rPr lang="en-US" u="sng" dirty="0"/>
              <a:t>control</a:t>
            </a:r>
            <a:r>
              <a:rPr lang="en-US" dirty="0"/>
              <a:t> electrical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DBFC8-AD85-42C7-B1D2-C7F646C1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822E3-99FA-481B-90B2-83AF41A18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611" y="1088315"/>
            <a:ext cx="4145822" cy="3523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79E9F1-166C-43CA-9791-F7754B3EE4AB}"/>
              </a:ext>
            </a:extLst>
          </p:cNvPr>
          <p:cNvSpPr txBox="1"/>
          <p:nvPr/>
        </p:nvSpPr>
        <p:spPr bwMode="gray">
          <a:xfrm>
            <a:off x="94222" y="6549903"/>
            <a:ext cx="11206825" cy="2607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Wang et al. (2019), Cascading Failures Analysis Considering Extreme Virus Propagation of Cyber-Physical Systems in Smart Grids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F5A91-F4BB-4207-B964-A779A2CFF469}"/>
              </a:ext>
            </a:extLst>
          </p:cNvPr>
          <p:cNvSpPr txBox="1"/>
          <p:nvPr/>
        </p:nvSpPr>
        <p:spPr bwMode="gray">
          <a:xfrm>
            <a:off x="3605015" y="773590"/>
            <a:ext cx="5377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interdependent</a:t>
            </a:r>
            <a:r>
              <a:rPr lang="en-US" b="1" dirty="0"/>
              <a:t> fault propagation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3391B-F6FC-4BA1-A8D9-F354EDF20549}"/>
              </a:ext>
            </a:extLst>
          </p:cNvPr>
          <p:cNvSpPr txBox="1"/>
          <p:nvPr/>
        </p:nvSpPr>
        <p:spPr bwMode="gray">
          <a:xfrm>
            <a:off x="8225566" y="1432122"/>
            <a:ext cx="33403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Virus infection propagates causing a failure cascades leading to energy blackouts.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EFBAD-596F-4A7D-B588-B5D62EC1E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12" y="1845667"/>
            <a:ext cx="3520445" cy="34850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0D0827-DDA1-44D2-B7A1-C96444FED4F3}"/>
              </a:ext>
            </a:extLst>
          </p:cNvPr>
          <p:cNvSpPr txBox="1"/>
          <p:nvPr/>
        </p:nvSpPr>
        <p:spPr bwMode="gray">
          <a:xfrm>
            <a:off x="246185" y="5270112"/>
            <a:ext cx="43827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frequency 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 Px and Generation Pw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Redistribute Power Unbalance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Power Flow Algorithm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6A494E-4607-4DF1-9ED4-1726D14F7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672" y="4985634"/>
            <a:ext cx="1007002" cy="5701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288A21-BE74-40F5-8AC5-2795E13BF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673" y="4520700"/>
            <a:ext cx="1530936" cy="11082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715095-ABA8-43C7-A7FA-004786CDF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697" y="5848442"/>
            <a:ext cx="1676400" cy="6711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E2CCEB4-E848-465F-8B06-F31451608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5896" y="6030898"/>
            <a:ext cx="2333625" cy="503369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716712-DC2F-4614-AA78-DD2D4BA380A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 bwMode="gray">
          <a:xfrm flipV="1">
            <a:off x="5938674" y="5074848"/>
            <a:ext cx="652999" cy="19586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1598E4-64A4-4314-88CC-538B43F7F4C2}"/>
              </a:ext>
            </a:extLst>
          </p:cNvPr>
          <p:cNvCxnSpPr>
            <a:cxnSpLocks/>
          </p:cNvCxnSpPr>
          <p:nvPr/>
        </p:nvCxnSpPr>
        <p:spPr bwMode="gray">
          <a:xfrm>
            <a:off x="7583153" y="5794069"/>
            <a:ext cx="0" cy="21957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865981F-5789-48B8-95A3-9BE7BA1F4554}"/>
              </a:ext>
            </a:extLst>
          </p:cNvPr>
          <p:cNvCxnSpPr>
            <a:cxnSpLocks/>
            <a:stCxn id="33" idx="1"/>
            <a:endCxn id="26" idx="3"/>
          </p:cNvCxnSpPr>
          <p:nvPr/>
        </p:nvCxnSpPr>
        <p:spPr bwMode="gray">
          <a:xfrm flipH="1" flipV="1">
            <a:off x="6082097" y="6184022"/>
            <a:ext cx="423799" cy="9856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7DE0EDBE-0620-403A-B537-399EECDCEE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3801" y="2657959"/>
            <a:ext cx="2984441" cy="141248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23681EA-50A0-4BC0-A29A-2EC3F7918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733" y="4236660"/>
            <a:ext cx="2049178" cy="4936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421F79-B04B-4E49-87F0-CB02153AF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2055" y="5626514"/>
            <a:ext cx="1971675" cy="7683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A5DE3E4-8737-491F-A3C4-2FF2867806E9}"/>
              </a:ext>
            </a:extLst>
          </p:cNvPr>
          <p:cNvSpPr txBox="1"/>
          <p:nvPr/>
        </p:nvSpPr>
        <p:spPr bwMode="gray">
          <a:xfrm>
            <a:off x="9822055" y="5144765"/>
            <a:ext cx="1977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</a:rPr>
              <a:t>overloaded operational time at each branch </a:t>
            </a:r>
            <a:r>
              <a:rPr lang="en-US" sz="1400" i="1" dirty="0" err="1">
                <a:effectLst/>
                <a:latin typeface="Times New Roman" panose="02020603050405020304" pitchFamily="18" charset="0"/>
              </a:rPr>
              <a:t>Bj</a:t>
            </a:r>
            <a:endParaRPr lang="en-US" sz="1400" i="1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1D0FF32-7D05-4462-93A0-4EEF2A1F86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9854" y="4562970"/>
            <a:ext cx="2106662" cy="513820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824143C-D91A-4DC0-BCEE-69C8D94C0F20}"/>
              </a:ext>
            </a:extLst>
          </p:cNvPr>
          <p:cNvCxnSpPr>
            <a:cxnSpLocks/>
            <a:stCxn id="63" idx="3"/>
          </p:cNvCxnSpPr>
          <p:nvPr/>
        </p:nvCxnSpPr>
        <p:spPr bwMode="gray">
          <a:xfrm>
            <a:off x="11509060" y="3429000"/>
            <a:ext cx="304435" cy="1149422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F4D562E-A202-4618-8140-B0D546FE04D1}"/>
              </a:ext>
            </a:extLst>
          </p:cNvPr>
          <p:cNvCxnSpPr>
            <a:cxnSpLocks/>
            <a:stCxn id="61" idx="1"/>
            <a:endCxn id="53" idx="1"/>
          </p:cNvCxnSpPr>
          <p:nvPr/>
        </p:nvCxnSpPr>
        <p:spPr bwMode="gray">
          <a:xfrm rot="10800000" flipH="1" flipV="1">
            <a:off x="8274245" y="2878688"/>
            <a:ext cx="31487" cy="1604819"/>
          </a:xfrm>
          <a:prstGeom prst="bentConnector3">
            <a:avLst>
              <a:gd name="adj1" fmla="val -726014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CDFF89D-A466-4473-9DE5-7FBF41EF4743}"/>
              </a:ext>
            </a:extLst>
          </p:cNvPr>
          <p:cNvSpPr/>
          <p:nvPr/>
        </p:nvSpPr>
        <p:spPr bwMode="gray">
          <a:xfrm>
            <a:off x="8274246" y="2723024"/>
            <a:ext cx="76872" cy="311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78D172-BE45-4243-9D86-C0AE2EFF5095}"/>
              </a:ext>
            </a:extLst>
          </p:cNvPr>
          <p:cNvSpPr/>
          <p:nvPr/>
        </p:nvSpPr>
        <p:spPr bwMode="gray">
          <a:xfrm>
            <a:off x="11432188" y="3273335"/>
            <a:ext cx="76872" cy="311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A3CE9C7-C4C7-415E-8FC7-F637D52FF032}"/>
              </a:ext>
            </a:extLst>
          </p:cNvPr>
          <p:cNvSpPr txBox="1"/>
          <p:nvPr/>
        </p:nvSpPr>
        <p:spPr bwMode="gray">
          <a:xfrm>
            <a:off x="8375600" y="4029985"/>
            <a:ext cx="33403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SIR expressed in  vertex degree </a:t>
            </a:r>
          </a:p>
        </p:txBody>
      </p:sp>
    </p:spTree>
    <p:extLst>
      <p:ext uri="{BB962C8B-B14F-4D97-AF65-F5344CB8AC3E}">
        <p14:creationId xmlns:p14="http://schemas.microsoft.com/office/powerpoint/2010/main" val="199503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9" grpId="0"/>
      <p:bldP spid="11" grpId="0"/>
      <p:bldP spid="19" grpId="0"/>
      <p:bldP spid="31" grpId="0"/>
      <p:bldP spid="61" grpId="0" animBg="1"/>
      <p:bldP spid="63" grpId="0" animBg="1"/>
      <p:bldP spid="6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C69C90-0190-425C-8554-1261E856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6" y="1095665"/>
            <a:ext cx="4543761" cy="5368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9B971-AC4D-4C8B-8FC5-23D142F5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Dynamic Power Flow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5C563-DA1B-41C8-9D44-14328B4C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36</a:t>
            </a:fld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A80F3ED-E9B2-406E-A55D-C17E657BA153}"/>
              </a:ext>
            </a:extLst>
          </p:cNvPr>
          <p:cNvGrpSpPr/>
          <p:nvPr/>
        </p:nvGrpSpPr>
        <p:grpSpPr>
          <a:xfrm>
            <a:off x="3967251" y="907518"/>
            <a:ext cx="4949644" cy="1070584"/>
            <a:chOff x="3967251" y="907518"/>
            <a:chExt cx="4949644" cy="107058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62AD76A-BDB6-42CC-87FC-6B75CA875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8955" y="907518"/>
              <a:ext cx="4347940" cy="999937"/>
            </a:xfrm>
            <a:prstGeom prst="rect">
              <a:avLst/>
            </a:prstGeom>
          </p:spPr>
        </p:pic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7C81C517-AF85-4270-ADC7-C4C43AE4FDD6}"/>
                </a:ext>
              </a:extLst>
            </p:cNvPr>
            <p:cNvCxnSpPr>
              <a:cxnSpLocks/>
              <a:stCxn id="30" idx="3"/>
              <a:endCxn id="18" idx="1"/>
            </p:cNvCxnSpPr>
            <p:nvPr/>
          </p:nvCxnSpPr>
          <p:spPr bwMode="gray">
            <a:xfrm flipV="1">
              <a:off x="4044123" y="1407487"/>
              <a:ext cx="524832" cy="41495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7B0BEB-0377-4586-85CA-D3E149A5411D}"/>
                </a:ext>
              </a:extLst>
            </p:cNvPr>
            <p:cNvSpPr/>
            <p:nvPr/>
          </p:nvSpPr>
          <p:spPr bwMode="gray">
            <a:xfrm>
              <a:off x="3967251" y="1666773"/>
              <a:ext cx="76872" cy="311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81AFE8-6B4B-4482-B55A-9B7C90F20A97}"/>
                </a:ext>
              </a:extLst>
            </p:cNvPr>
            <p:cNvCxnSpPr/>
            <p:nvPr/>
          </p:nvCxnSpPr>
          <p:spPr bwMode="gray">
            <a:xfrm>
              <a:off x="8559929" y="1666773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9C57C9C-32A4-45EC-B22F-06720B8F42B4}"/>
              </a:ext>
            </a:extLst>
          </p:cNvPr>
          <p:cNvGrpSpPr/>
          <p:nvPr/>
        </p:nvGrpSpPr>
        <p:grpSpPr>
          <a:xfrm>
            <a:off x="4199196" y="1978102"/>
            <a:ext cx="7992804" cy="2031870"/>
            <a:chOff x="4199196" y="1978102"/>
            <a:chExt cx="7992804" cy="203187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C5AB4EF-866E-41A9-87B1-9CE2BDA37B86}"/>
                </a:ext>
              </a:extLst>
            </p:cNvPr>
            <p:cNvGrpSpPr/>
            <p:nvPr/>
          </p:nvGrpSpPr>
          <p:grpSpPr>
            <a:xfrm>
              <a:off x="4199196" y="1978102"/>
              <a:ext cx="7992804" cy="2031870"/>
              <a:chOff x="4199196" y="1978102"/>
              <a:chExt cx="7992804" cy="203187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A11C8A0-8BAA-4D1E-A877-2ED5F2BF97CE}"/>
                  </a:ext>
                </a:extLst>
              </p:cNvPr>
              <p:cNvSpPr/>
              <p:nvPr/>
            </p:nvSpPr>
            <p:spPr bwMode="gray">
              <a:xfrm>
                <a:off x="6520329" y="1978102"/>
                <a:ext cx="5671671" cy="203187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748C5F7-0A2B-48DB-989C-5D43615D4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4003" y="2935717"/>
                <a:ext cx="4962525" cy="9906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A2CA327-80D1-4375-AB8F-93A17D19C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2941" y="2067588"/>
                <a:ext cx="4949300" cy="904875"/>
              </a:xfrm>
              <a:prstGeom prst="rect">
                <a:avLst/>
              </a:prstGeom>
            </p:spPr>
          </p:pic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69401944-352C-4E0B-B92E-324BBCA24359}"/>
                  </a:ext>
                </a:extLst>
              </p:cNvPr>
              <p:cNvCxnSpPr>
                <a:cxnSpLocks/>
                <a:stCxn id="33" idx="3"/>
                <a:endCxn id="28" idx="1"/>
              </p:cNvCxnSpPr>
              <p:nvPr/>
            </p:nvCxnSpPr>
            <p:spPr bwMode="gray">
              <a:xfrm>
                <a:off x="4276068" y="2994037"/>
                <a:ext cx="2244261" cy="127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DC96E3B-B1EA-4CAF-99B7-095D6EAD2E2A}"/>
                  </a:ext>
                </a:extLst>
              </p:cNvPr>
              <p:cNvSpPr/>
              <p:nvPr/>
            </p:nvSpPr>
            <p:spPr bwMode="gray">
              <a:xfrm>
                <a:off x="4199196" y="2838372"/>
                <a:ext cx="76872" cy="3113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FFA003E-8540-47A8-92C2-D6CE54FCCF3F}"/>
                </a:ext>
              </a:extLst>
            </p:cNvPr>
            <p:cNvCxnSpPr/>
            <p:nvPr/>
          </p:nvCxnSpPr>
          <p:spPr bwMode="gray">
            <a:xfrm>
              <a:off x="11460512" y="2924736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9557B4-F38F-4886-A939-B432892C0A6F}"/>
                </a:ext>
              </a:extLst>
            </p:cNvPr>
            <p:cNvCxnSpPr/>
            <p:nvPr/>
          </p:nvCxnSpPr>
          <p:spPr bwMode="gray">
            <a:xfrm>
              <a:off x="11459957" y="3845474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E36F582-DA67-45A4-8209-544206B166E9}"/>
              </a:ext>
            </a:extLst>
          </p:cNvPr>
          <p:cNvGrpSpPr/>
          <p:nvPr/>
        </p:nvGrpSpPr>
        <p:grpSpPr>
          <a:xfrm>
            <a:off x="4467822" y="3708299"/>
            <a:ext cx="6327709" cy="1898141"/>
            <a:chOff x="4467822" y="3708299"/>
            <a:chExt cx="6327709" cy="189814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A250137-4319-42C6-A824-BDA1A9D6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85381" y="4006240"/>
              <a:ext cx="5010150" cy="1600200"/>
            </a:xfrm>
            <a:prstGeom prst="rect">
              <a:avLst/>
            </a:prstGeom>
          </p:spPr>
        </p:pic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035D64BB-FBD9-40D6-B185-18FA4A5C5E58}"/>
                </a:ext>
              </a:extLst>
            </p:cNvPr>
            <p:cNvCxnSpPr>
              <a:cxnSpLocks/>
              <a:stCxn id="36" idx="3"/>
              <a:endCxn id="20" idx="1"/>
            </p:cNvCxnSpPr>
            <p:nvPr/>
          </p:nvCxnSpPr>
          <p:spPr bwMode="gray">
            <a:xfrm>
              <a:off x="4544694" y="3863964"/>
              <a:ext cx="1240687" cy="9423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77DB1D-FEB0-4D8F-9197-80BA037F81E4}"/>
                </a:ext>
              </a:extLst>
            </p:cNvPr>
            <p:cNvSpPr/>
            <p:nvPr/>
          </p:nvSpPr>
          <p:spPr bwMode="gray">
            <a:xfrm>
              <a:off x="4467822" y="3708299"/>
              <a:ext cx="76872" cy="311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D03EBC-DA02-4F2F-AA5E-4B380263C368}"/>
                </a:ext>
              </a:extLst>
            </p:cNvPr>
            <p:cNvCxnSpPr/>
            <p:nvPr/>
          </p:nvCxnSpPr>
          <p:spPr bwMode="gray">
            <a:xfrm>
              <a:off x="10356913" y="5455199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13F2C45-3B35-4036-967F-89B75A383317}"/>
              </a:ext>
            </a:extLst>
          </p:cNvPr>
          <p:cNvGrpSpPr/>
          <p:nvPr/>
        </p:nvGrpSpPr>
        <p:grpSpPr>
          <a:xfrm>
            <a:off x="4045452" y="5588500"/>
            <a:ext cx="8146548" cy="1205875"/>
            <a:chOff x="4045452" y="5588500"/>
            <a:chExt cx="8146548" cy="120587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F35F74-B214-476B-BDDE-20FF94739229}"/>
                </a:ext>
              </a:extLst>
            </p:cNvPr>
            <p:cNvSpPr/>
            <p:nvPr/>
          </p:nvSpPr>
          <p:spPr bwMode="gray">
            <a:xfrm>
              <a:off x="4506259" y="5588500"/>
              <a:ext cx="7685741" cy="12058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94A7628-B82D-4B67-B245-FF1A4F755C5F}"/>
                </a:ext>
              </a:extLst>
            </p:cNvPr>
            <p:cNvGrpSpPr/>
            <p:nvPr/>
          </p:nvGrpSpPr>
          <p:grpSpPr>
            <a:xfrm>
              <a:off x="4045452" y="5677087"/>
              <a:ext cx="8068824" cy="1028700"/>
              <a:chOff x="4045452" y="5677087"/>
              <a:chExt cx="8068824" cy="102870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D01C9F4-7F09-4258-8BCD-9A63730C5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8954" y="5677087"/>
                <a:ext cx="3990975" cy="10287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58A549B-6D37-4F40-9FE6-DCB66E7FB0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99551" y="5902899"/>
                <a:ext cx="3514725" cy="638175"/>
              </a:xfrm>
              <a:prstGeom prst="rect">
                <a:avLst/>
              </a:prstGeom>
            </p:spPr>
          </p:pic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D1D5F5FF-2299-4C15-A144-9E8BB65D211B}"/>
                  </a:ext>
                </a:extLst>
              </p:cNvPr>
              <p:cNvCxnSpPr>
                <a:cxnSpLocks/>
                <a:stCxn id="39" idx="3"/>
                <a:endCxn id="27" idx="1"/>
              </p:cNvCxnSpPr>
              <p:nvPr/>
            </p:nvCxnSpPr>
            <p:spPr bwMode="gray">
              <a:xfrm>
                <a:off x="4122324" y="6064348"/>
                <a:ext cx="383935" cy="12709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05509AF-58F0-4A24-AA3F-D0028DB64AEB}"/>
                  </a:ext>
                </a:extLst>
              </p:cNvPr>
              <p:cNvSpPr/>
              <p:nvPr/>
            </p:nvSpPr>
            <p:spPr bwMode="gray">
              <a:xfrm>
                <a:off x="4045452" y="5908683"/>
                <a:ext cx="76872" cy="3113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353BBF1-62AC-4ED0-A27D-B5EA5D2296B3}"/>
                  </a:ext>
                </a:extLst>
              </p:cNvPr>
              <p:cNvCxnSpPr/>
              <p:nvPr/>
            </p:nvCxnSpPr>
            <p:spPr bwMode="gray">
              <a:xfrm>
                <a:off x="8202963" y="6541074"/>
                <a:ext cx="356966" cy="0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BED595B-F29A-4E25-A6D7-CE633EE15730}"/>
                  </a:ext>
                </a:extLst>
              </p:cNvPr>
              <p:cNvCxnSpPr/>
              <p:nvPr/>
            </p:nvCxnSpPr>
            <p:spPr bwMode="gray">
              <a:xfrm>
                <a:off x="11757310" y="6341049"/>
                <a:ext cx="356966" cy="0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B60E53E-8B32-4B73-A99D-008A49055D47}"/>
              </a:ext>
            </a:extLst>
          </p:cNvPr>
          <p:cNvCxnSpPr>
            <a:cxnSpLocks/>
          </p:cNvCxnSpPr>
          <p:nvPr/>
        </p:nvCxnSpPr>
        <p:spPr bwMode="gray">
          <a:xfrm>
            <a:off x="668688" y="1614962"/>
            <a:ext cx="3298563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D59D6F7-1DFC-4AC9-8E0F-DD76D239FC2C}"/>
              </a:ext>
            </a:extLst>
          </p:cNvPr>
          <p:cNvSpPr txBox="1"/>
          <p:nvPr/>
        </p:nvSpPr>
        <p:spPr bwMode="gray">
          <a:xfrm>
            <a:off x="94223" y="6549904"/>
            <a:ext cx="2439427" cy="244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Wang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4317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D6C1A-DF6E-44D8-8DB2-384299A7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to Time Delays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41BC-8915-428B-821F-117F06717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B50-82EC-4330-B3CB-9C5052C2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0FC48-6170-4D13-BC8B-7919A5AC5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34" y="1813780"/>
            <a:ext cx="84963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24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FA61-A6D2-49EA-8B75-7C99E22C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as Decision Making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E48F1-E5DE-4B28-968F-BB360E694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23483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person can adopt technology that maximizes its </a:t>
            </a:r>
            <a:r>
              <a:rPr lang="en-US" u="sng" dirty="0"/>
              <a:t>utility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benefit is based on how many of the neighbors adopted the same technology in t-1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instance, if a node obtains a </a:t>
            </a:r>
            <a:r>
              <a:rPr lang="en-US" u="sng" dirty="0"/>
              <a:t>utility</a:t>
            </a:r>
            <a:r>
              <a:rPr lang="en-US" dirty="0"/>
              <a:t> of “a” if the node adopts the technology A shared with a neighbor node.</a:t>
            </a:r>
          </a:p>
          <a:p>
            <a:r>
              <a:rPr lang="en-US" u="sng" dirty="0"/>
              <a:t>Example:</a:t>
            </a:r>
            <a:r>
              <a:rPr lang="en-US" dirty="0"/>
              <a:t> Technology adoption options are A, B, or AB. In the case of adopting AB, there is a cost “c”. Assuming that every node start with B, below is a possible intermediate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58CB7-66A4-4625-9124-795E8E5A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DA424E-88D8-4608-90DC-2A3FBB008548}"/>
              </a:ext>
            </a:extLst>
          </p:cNvPr>
          <p:cNvSpPr/>
          <p:nvPr/>
        </p:nvSpPr>
        <p:spPr bwMode="gray">
          <a:xfrm>
            <a:off x="1037533" y="449482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198045-2A64-4141-AE3C-C4DD4B4642CC}"/>
              </a:ext>
            </a:extLst>
          </p:cNvPr>
          <p:cNvSpPr/>
          <p:nvPr/>
        </p:nvSpPr>
        <p:spPr bwMode="gray">
          <a:xfrm>
            <a:off x="3283148" y="449482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200DEB-182E-4305-9B51-3798C80A668F}"/>
              </a:ext>
            </a:extLst>
          </p:cNvPr>
          <p:cNvSpPr/>
          <p:nvPr/>
        </p:nvSpPr>
        <p:spPr bwMode="gray">
          <a:xfrm>
            <a:off x="5528763" y="449482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16D0FE-2FBF-43C5-B7F2-D99B2D16944D}"/>
              </a:ext>
            </a:extLst>
          </p:cNvPr>
          <p:cNvSpPr/>
          <p:nvPr/>
        </p:nvSpPr>
        <p:spPr bwMode="gray">
          <a:xfrm>
            <a:off x="7774378" y="449482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5B69C4-39D0-437B-89C8-49B0FCBB53AD}"/>
              </a:ext>
            </a:extLst>
          </p:cNvPr>
          <p:cNvSpPr/>
          <p:nvPr/>
        </p:nvSpPr>
        <p:spPr bwMode="gray">
          <a:xfrm>
            <a:off x="10019994" y="4494821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E96C36-085F-4ED1-A320-DA6208FCA58C}"/>
              </a:ext>
            </a:extLst>
          </p:cNvPr>
          <p:cNvCxnSpPr>
            <a:stCxn id="5" idx="6"/>
            <a:endCxn id="9" idx="2"/>
          </p:cNvCxnSpPr>
          <p:nvPr/>
        </p:nvCxnSpPr>
        <p:spPr bwMode="gray">
          <a:xfrm>
            <a:off x="1860493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249549-994E-43BC-87C2-39A1D7391AF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gray">
          <a:xfrm>
            <a:off x="4106108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C66C2E-58BD-4A39-9927-96BC115F718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 bwMode="gray">
          <a:xfrm>
            <a:off x="6351723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F6F521-3927-44E6-B871-DF084B09A855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 bwMode="gray">
          <a:xfrm>
            <a:off x="8597338" y="4906301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B059BA-582E-4706-9516-BAD8AD7DF3AB}"/>
              </a:ext>
            </a:extLst>
          </p:cNvPr>
          <p:cNvSpPr txBox="1"/>
          <p:nvPr/>
        </p:nvSpPr>
        <p:spPr bwMode="gray">
          <a:xfrm>
            <a:off x="2556079" y="4606900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55748-323D-40C6-B2CF-C9E417E4DFEF}"/>
              </a:ext>
            </a:extLst>
          </p:cNvPr>
          <p:cNvSpPr txBox="1"/>
          <p:nvPr/>
        </p:nvSpPr>
        <p:spPr bwMode="gray">
          <a:xfrm>
            <a:off x="4712238" y="4587258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815B1-3F3B-4A0E-9AEE-A93C1E6283C6}"/>
              </a:ext>
            </a:extLst>
          </p:cNvPr>
          <p:cNvSpPr txBox="1"/>
          <p:nvPr/>
        </p:nvSpPr>
        <p:spPr bwMode="gray">
          <a:xfrm>
            <a:off x="6632433" y="4606901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max(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C1FA3D-EF57-44E6-869E-E84E25E40ACD}"/>
              </a:ext>
            </a:extLst>
          </p:cNvPr>
          <p:cNvSpPr txBox="1"/>
          <p:nvPr/>
        </p:nvSpPr>
        <p:spPr bwMode="gray">
          <a:xfrm>
            <a:off x="9208737" y="4626543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C66B17-8482-4A24-B46E-9333F13ABCFA}"/>
              </a:ext>
            </a:extLst>
          </p:cNvPr>
          <p:cNvSpPr txBox="1"/>
          <p:nvPr/>
        </p:nvSpPr>
        <p:spPr bwMode="gray">
          <a:xfrm>
            <a:off x="5802678" y="419193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DBA61C-C79B-4F9F-A6EB-7AEFB0AE6421}"/>
              </a:ext>
            </a:extLst>
          </p:cNvPr>
          <p:cNvSpPr txBox="1"/>
          <p:nvPr/>
        </p:nvSpPr>
        <p:spPr bwMode="gray">
          <a:xfrm>
            <a:off x="8004974" y="419193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88902F-11EF-4380-98C0-4E5253F192C7}"/>
              </a:ext>
            </a:extLst>
          </p:cNvPr>
          <p:cNvSpPr txBox="1"/>
          <p:nvPr/>
        </p:nvSpPr>
        <p:spPr bwMode="gray">
          <a:xfrm>
            <a:off x="1704062" y="4147757"/>
            <a:ext cx="731641" cy="27854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utility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8201A2-528B-48D2-9B43-62581400949E}"/>
              </a:ext>
            </a:extLst>
          </p:cNvPr>
          <p:cNvCxnSpPr>
            <a:cxnSpLocks/>
            <a:stCxn id="31" idx="3"/>
            <a:endCxn id="23" idx="0"/>
          </p:cNvCxnSpPr>
          <p:nvPr/>
        </p:nvCxnSpPr>
        <p:spPr bwMode="gray">
          <a:xfrm>
            <a:off x="2435703" y="4287030"/>
            <a:ext cx="225573" cy="31987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FE542F-7F1B-4F0F-8FAE-2F5396E77EC6}"/>
              </a:ext>
            </a:extLst>
          </p:cNvPr>
          <p:cNvSpPr txBox="1"/>
          <p:nvPr/>
        </p:nvSpPr>
        <p:spPr bwMode="gray">
          <a:xfrm>
            <a:off x="6362364" y="4194313"/>
            <a:ext cx="957213" cy="2717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cost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5FD8E1-5AB4-4976-8CED-BD38F8E3D5DA}"/>
              </a:ext>
            </a:extLst>
          </p:cNvPr>
          <p:cNvCxnSpPr>
            <a:cxnSpLocks/>
            <a:stCxn id="33" idx="1"/>
            <a:endCxn id="29" idx="3"/>
          </p:cNvCxnSpPr>
          <p:nvPr/>
        </p:nvCxnSpPr>
        <p:spPr bwMode="gray">
          <a:xfrm flipH="1">
            <a:off x="6077807" y="4330188"/>
            <a:ext cx="284557" cy="160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A251D3-0249-47BF-92E3-478B08C5FAC5}"/>
              </a:ext>
            </a:extLst>
          </p:cNvPr>
          <p:cNvSpPr txBox="1"/>
          <p:nvPr/>
        </p:nvSpPr>
        <p:spPr bwMode="gray">
          <a:xfrm>
            <a:off x="2084387" y="5693045"/>
            <a:ext cx="8152038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will the adoption of technology cascade through the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it cascade indefinitely, or will it stop at some point?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the individual costs of each pay-off affect the cascades?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489A04-D992-4580-BA57-7E99522CBA27}"/>
              </a:ext>
            </a:extLst>
          </p:cNvPr>
          <p:cNvCxnSpPr>
            <a:cxnSpLocks/>
          </p:cNvCxnSpPr>
          <p:nvPr/>
        </p:nvCxnSpPr>
        <p:spPr bwMode="gray">
          <a:xfrm>
            <a:off x="498689" y="4905486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044A3B2-BE42-4039-A61F-224B106F4EA6}"/>
              </a:ext>
            </a:extLst>
          </p:cNvPr>
          <p:cNvCxnSpPr>
            <a:cxnSpLocks/>
          </p:cNvCxnSpPr>
          <p:nvPr/>
        </p:nvCxnSpPr>
        <p:spPr bwMode="gray">
          <a:xfrm>
            <a:off x="10868669" y="4907033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9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AF28-8F00-49F8-8751-76904C43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ECC3-6EA3-441B-977B-6D996F83E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Path graph: start with B. and A is better than B (a&gt;b)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D65B5-1F63-49FD-9B36-31B19EEE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D20FEB-5D9F-446F-8A0A-F06715B83975}"/>
              </a:ext>
            </a:extLst>
          </p:cNvPr>
          <p:cNvSpPr/>
          <p:nvPr/>
        </p:nvSpPr>
        <p:spPr bwMode="gray">
          <a:xfrm>
            <a:off x="1017213" y="218850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629D98-CACA-4178-AF28-1E3016D5B3DC}"/>
              </a:ext>
            </a:extLst>
          </p:cNvPr>
          <p:cNvSpPr/>
          <p:nvPr/>
        </p:nvSpPr>
        <p:spPr bwMode="gray">
          <a:xfrm>
            <a:off x="3262828" y="218850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266E6C-AC05-4D2C-99F1-CA6E06A46345}"/>
              </a:ext>
            </a:extLst>
          </p:cNvPr>
          <p:cNvSpPr/>
          <p:nvPr/>
        </p:nvSpPr>
        <p:spPr bwMode="gray">
          <a:xfrm>
            <a:off x="5508443" y="218850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952FA2-222F-4221-A45F-CA53B9563420}"/>
              </a:ext>
            </a:extLst>
          </p:cNvPr>
          <p:cNvSpPr/>
          <p:nvPr/>
        </p:nvSpPr>
        <p:spPr bwMode="gray">
          <a:xfrm>
            <a:off x="7754058" y="218850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580A19-D8F4-4C08-864E-8AB3301E7A5A}"/>
              </a:ext>
            </a:extLst>
          </p:cNvPr>
          <p:cNvSpPr/>
          <p:nvPr/>
        </p:nvSpPr>
        <p:spPr bwMode="gray">
          <a:xfrm>
            <a:off x="9999674" y="2188501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51F15E-88AF-497B-8F31-C9C9F440553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 bwMode="gray">
          <a:xfrm>
            <a:off x="1840173" y="259998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CFEA87-2490-4347-A8F7-98AB4F894A8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gray">
          <a:xfrm>
            <a:off x="4085788" y="259998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8E9355-087D-489A-9D62-C75F8251922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gray">
          <a:xfrm>
            <a:off x="6331403" y="259998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0FF05E-19C7-4635-972A-B43E7DF0918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gray">
          <a:xfrm>
            <a:off x="8577018" y="2599981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CD9DDB-84C5-4906-A3DC-4AA635C1F058}"/>
              </a:ext>
            </a:extLst>
          </p:cNvPr>
          <p:cNvSpPr txBox="1"/>
          <p:nvPr/>
        </p:nvSpPr>
        <p:spPr bwMode="gray">
          <a:xfrm>
            <a:off x="2535759" y="2300580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AF574F-AA54-4918-9D3D-8472CCC4B03D}"/>
              </a:ext>
            </a:extLst>
          </p:cNvPr>
          <p:cNvSpPr txBox="1"/>
          <p:nvPr/>
        </p:nvSpPr>
        <p:spPr bwMode="gray">
          <a:xfrm>
            <a:off x="4691918" y="2280938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62BFCA-09B9-490D-B282-BD6EDE25F5C6}"/>
              </a:ext>
            </a:extLst>
          </p:cNvPr>
          <p:cNvSpPr txBox="1"/>
          <p:nvPr/>
        </p:nvSpPr>
        <p:spPr bwMode="gray">
          <a:xfrm>
            <a:off x="6612113" y="2300581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max(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BE40C8-4ECA-4174-9ABF-94648B1E2FE0}"/>
              </a:ext>
            </a:extLst>
          </p:cNvPr>
          <p:cNvSpPr txBox="1"/>
          <p:nvPr/>
        </p:nvSpPr>
        <p:spPr bwMode="gray">
          <a:xfrm>
            <a:off x="9188417" y="2320223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81007B-3A14-4FB3-A455-81392B0F48C0}"/>
              </a:ext>
            </a:extLst>
          </p:cNvPr>
          <p:cNvSpPr txBox="1"/>
          <p:nvPr/>
        </p:nvSpPr>
        <p:spPr bwMode="gray">
          <a:xfrm>
            <a:off x="5782358" y="188561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3D0F41-1ACE-499A-BAB9-1CD0F37FCDF7}"/>
              </a:ext>
            </a:extLst>
          </p:cNvPr>
          <p:cNvSpPr txBox="1"/>
          <p:nvPr/>
        </p:nvSpPr>
        <p:spPr bwMode="gray">
          <a:xfrm>
            <a:off x="7984654" y="188561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pic>
        <p:nvPicPr>
          <p:cNvPr id="1026" name="Picture 2" descr="Machine generated alternative text:&#10;Path graph: Start with Bs, a &gt; b (A is better) &#10;One node switches to A— what happens? &#10;With just A, B: A spreads if a &gt; b &#10;With A, B, AB: Does A spread? &#10;Example: a=3, b=2, c=l &#10;0 &#10;AB &#10;Hard-wired to adopt A &#10;Stan ">
            <a:extLst>
              <a:ext uri="{FF2B5EF4-FFF2-40B4-BE49-F238E27FC236}">
                <a16:creationId xmlns:a16="http://schemas.microsoft.com/office/drawing/2014/main" id="{85748D2E-1C48-4565-95AA-405507AFD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767" y="3681378"/>
            <a:ext cx="4810426" cy="28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D4CFD-C8A8-4C78-A138-8A1385021424}"/>
              </a:ext>
            </a:extLst>
          </p:cNvPr>
          <p:cNvCxnSpPr>
            <a:cxnSpLocks/>
            <a:endCxn id="5" idx="2"/>
          </p:cNvCxnSpPr>
          <p:nvPr/>
        </p:nvCxnSpPr>
        <p:spPr bwMode="gray">
          <a:xfrm>
            <a:off x="478369" y="2599953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64EC02-6EF8-4338-802E-DFD031DC2ADE}"/>
              </a:ext>
            </a:extLst>
          </p:cNvPr>
          <p:cNvCxnSpPr>
            <a:cxnSpLocks/>
          </p:cNvCxnSpPr>
          <p:nvPr/>
        </p:nvCxnSpPr>
        <p:spPr bwMode="gray">
          <a:xfrm>
            <a:off x="10848349" y="2601500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91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E1DC958E-D9A5-4186-9DED-4EF4899EEB97}"/>
              </a:ext>
            </a:extLst>
          </p:cNvPr>
          <p:cNvGrpSpPr/>
          <p:nvPr/>
        </p:nvGrpSpPr>
        <p:grpSpPr>
          <a:xfrm>
            <a:off x="8194165" y="2804960"/>
            <a:ext cx="3869642" cy="4106100"/>
            <a:chOff x="8049473" y="2740900"/>
            <a:chExt cx="3866859" cy="417590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BE920FB-3E42-4AC9-BD6A-DCF530D10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9473" y="2740900"/>
              <a:ext cx="3866859" cy="41759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C4F1E4B-9A32-451B-B8CE-EC67F47D33FB}"/>
                    </a:ext>
                  </a:extLst>
                </p:cNvPr>
                <p:cNvSpPr txBox="1"/>
                <p:nvPr/>
              </p:nvSpPr>
              <p:spPr bwMode="gray">
                <a:xfrm>
                  <a:off x="8626927" y="3079524"/>
                  <a:ext cx="210214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>
                      <a:effectLst/>
                      <a:latin typeface="Arial" panose="020B0604020202020204" pitchFamily="34" charset="0"/>
                    </a:rPr>
                    <a:t>epidemic reproduction number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C4F1E4B-9A32-451B-B8CE-EC67F47D3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8626927" y="3079524"/>
                  <a:ext cx="2102145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1739" t="-3191" b="-1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96DE99-2431-4097-ACB5-329F3D42BC6B}"/>
                </a:ext>
              </a:extLst>
            </p:cNvPr>
            <p:cNvSpPr txBox="1"/>
            <p:nvPr/>
          </p:nvSpPr>
          <p:spPr bwMode="gray">
            <a:xfrm>
              <a:off x="8547882" y="3567284"/>
              <a:ext cx="16517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en-US" sz="1200" dirty="0" err="1"/>
                <a:t>Bertozzi</a:t>
              </a:r>
              <a:r>
                <a:rPr lang="en-US" sz="1200" dirty="0"/>
                <a:t> 2020] 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0843E-3A13-4F6B-83EE-C81E7947A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DB5CA-5120-4888-A0E1-F4581E1B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437641-251D-460C-A4D5-21C5EDB6A034}"/>
              </a:ext>
            </a:extLst>
          </p:cNvPr>
          <p:cNvSpPr/>
          <p:nvPr/>
        </p:nvSpPr>
        <p:spPr bwMode="gray">
          <a:xfrm>
            <a:off x="267352" y="1226345"/>
            <a:ext cx="121450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Susceptible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50BB6C-01BC-4F0D-A2BB-D1DAD6B6392A}"/>
              </a:ext>
            </a:extLst>
          </p:cNvPr>
          <p:cNvSpPr/>
          <p:nvPr/>
        </p:nvSpPr>
        <p:spPr bwMode="gray">
          <a:xfrm>
            <a:off x="2090292" y="1226345"/>
            <a:ext cx="1159054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Infected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8EF1C4-A155-4283-9C4D-9F77ACF7CA13}"/>
              </a:ext>
            </a:extLst>
          </p:cNvPr>
          <p:cNvSpPr/>
          <p:nvPr/>
        </p:nvSpPr>
        <p:spPr bwMode="gray">
          <a:xfrm>
            <a:off x="3876578" y="1227140"/>
            <a:ext cx="117608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Recovered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975FA7-005B-4FF5-8CDA-431ED7C1E5E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 bwMode="gray">
          <a:xfrm>
            <a:off x="1481858" y="1635920"/>
            <a:ext cx="60843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5C2F9-2234-42B2-8A71-45CAC3F1244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 bwMode="gray">
          <a:xfrm>
            <a:off x="3249346" y="1635920"/>
            <a:ext cx="627232" cy="79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317A1B6-11AD-4CE4-BCBF-44CCFFB9362F}"/>
              </a:ext>
            </a:extLst>
          </p:cNvPr>
          <p:cNvCxnSpPr>
            <a:cxnSpLocks/>
            <a:stCxn id="10" idx="0"/>
            <a:endCxn id="8" idx="0"/>
          </p:cNvCxnSpPr>
          <p:nvPr/>
        </p:nvCxnSpPr>
        <p:spPr bwMode="gray">
          <a:xfrm rot="16200000" flipV="1">
            <a:off x="2669216" y="-568265"/>
            <a:ext cx="795" cy="3590016"/>
          </a:xfrm>
          <a:prstGeom prst="bentConnector3">
            <a:avLst>
              <a:gd name="adj1" fmla="val 21336855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2C90FF-BE0F-4299-84CC-5B6E07DB8488}"/>
              </a:ext>
            </a:extLst>
          </p:cNvPr>
          <p:cNvSpPr txBox="1"/>
          <p:nvPr/>
        </p:nvSpPr>
        <p:spPr bwMode="gray">
          <a:xfrm>
            <a:off x="2544922" y="768404"/>
            <a:ext cx="1218123" cy="317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alpha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08D951-C30E-48FE-924B-8721DC445C58}"/>
              </a:ext>
            </a:extLst>
          </p:cNvPr>
          <p:cNvSpPr txBox="1"/>
          <p:nvPr/>
        </p:nvSpPr>
        <p:spPr bwMode="gray">
          <a:xfrm>
            <a:off x="1597163" y="1315124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β</a:t>
            </a:r>
            <a:r>
              <a:rPr lang="en-US" dirty="0"/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D28015-B6A7-43AF-AAB5-2668E43985F5}"/>
              </a:ext>
            </a:extLst>
          </p:cNvPr>
          <p:cNvSpPr txBox="1"/>
          <p:nvPr/>
        </p:nvSpPr>
        <p:spPr bwMode="gray">
          <a:xfrm>
            <a:off x="3452196" y="1315124"/>
            <a:ext cx="460212" cy="2640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sz="1600" i="1" dirty="0"/>
              <a:t>γ</a:t>
            </a:r>
            <a:endParaRPr lang="en-US" sz="16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B7753E-8C1A-4257-B8B3-36E90E0249C2}"/>
              </a:ext>
            </a:extLst>
          </p:cNvPr>
          <p:cNvSpPr txBox="1"/>
          <p:nvPr/>
        </p:nvSpPr>
        <p:spPr bwMode="gray">
          <a:xfrm>
            <a:off x="2717111" y="2332430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4B26BB-1E0D-4C8A-8022-AFE7FF047423}"/>
              </a:ext>
            </a:extLst>
          </p:cNvPr>
          <p:cNvSpPr txBox="1"/>
          <p:nvPr/>
        </p:nvSpPr>
        <p:spPr bwMode="gray">
          <a:xfrm>
            <a:off x="4432293" y="2276888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30C071-C5D2-4C15-ACEA-8DD76A02D753}"/>
              </a:ext>
            </a:extLst>
          </p:cNvPr>
          <p:cNvCxnSpPr>
            <a:cxnSpLocks/>
            <a:stCxn id="10" idx="2"/>
            <a:endCxn id="33" idx="0"/>
          </p:cNvCxnSpPr>
          <p:nvPr/>
        </p:nvCxnSpPr>
        <p:spPr bwMode="gray">
          <a:xfrm>
            <a:off x="4464621" y="2046290"/>
            <a:ext cx="176067" cy="23059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6EA4D5-E6E3-47DF-85FB-6B6256D1F0B3}"/>
              </a:ext>
            </a:extLst>
          </p:cNvPr>
          <p:cNvCxnSpPr>
            <a:cxnSpLocks/>
            <a:stCxn id="9" idx="2"/>
            <a:endCxn id="32" idx="0"/>
          </p:cNvCxnSpPr>
          <p:nvPr/>
        </p:nvCxnSpPr>
        <p:spPr bwMode="gray">
          <a:xfrm>
            <a:off x="2669819" y="2045495"/>
            <a:ext cx="255687" cy="28693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241531-2D7C-43F5-BDEC-53BFC9C04274}"/>
              </a:ext>
            </a:extLst>
          </p:cNvPr>
          <p:cNvSpPr txBox="1"/>
          <p:nvPr/>
        </p:nvSpPr>
        <p:spPr bwMode="gray">
          <a:xfrm>
            <a:off x="931865" y="2309236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3A81858-DDB5-4CA9-83A4-68B6750439BD}"/>
              </a:ext>
            </a:extLst>
          </p:cNvPr>
          <p:cNvCxnSpPr>
            <a:cxnSpLocks/>
            <a:endCxn id="43" idx="0"/>
          </p:cNvCxnSpPr>
          <p:nvPr/>
        </p:nvCxnSpPr>
        <p:spPr bwMode="gray">
          <a:xfrm>
            <a:off x="921185" y="2045495"/>
            <a:ext cx="219075" cy="2637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233794-6778-4BEA-AB6F-E10C3E5CC1FA}"/>
              </a:ext>
            </a:extLst>
          </p:cNvPr>
          <p:cNvSpPr txBox="1"/>
          <p:nvPr/>
        </p:nvSpPr>
        <p:spPr bwMode="gray">
          <a:xfrm>
            <a:off x="61578" y="923194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*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2281DC9-6FD6-4754-A4C7-C9AB2C6244D3}"/>
              </a:ext>
            </a:extLst>
          </p:cNvPr>
          <p:cNvCxnSpPr>
            <a:cxnSpLocks/>
          </p:cNvCxnSpPr>
          <p:nvPr/>
        </p:nvCxnSpPr>
        <p:spPr bwMode="gray">
          <a:xfrm>
            <a:off x="368831" y="945793"/>
            <a:ext cx="219075" cy="2637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49AE066-B597-4022-9603-F5EFD62A5E2B}"/>
              </a:ext>
            </a:extLst>
          </p:cNvPr>
          <p:cNvSpPr txBox="1"/>
          <p:nvPr/>
        </p:nvSpPr>
        <p:spPr bwMode="gray">
          <a:xfrm>
            <a:off x="184506" y="2740900"/>
            <a:ext cx="2234844" cy="18078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* birth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 mortality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 infection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sz="1800" i="1" dirty="0"/>
              <a:t>γ</a:t>
            </a:r>
            <a:r>
              <a:rPr lang="en-US" i="1" dirty="0"/>
              <a:t> recovery rate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reinfection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92C73C-95B4-4CDA-9A30-D4679CEF9372}"/>
                  </a:ext>
                </a:extLst>
              </p:cNvPr>
              <p:cNvSpPr txBox="1"/>
              <p:nvPr/>
            </p:nvSpPr>
            <p:spPr bwMode="gray">
              <a:xfrm>
                <a:off x="128193" y="4665729"/>
                <a:ext cx="3083307" cy="182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chemeClr val="accent6">
                        <a:lumMod val="10000"/>
                      </a:schemeClr>
                    </a:solidFill>
                  </a:rPr>
                  <a:t>Rates of Change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0070C0"/>
                    </a:solidFill>
                  </a:rPr>
                  <a:t>Susceptible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𝑆𝐼</m:t>
                    </m:r>
                  </m:oMath>
                </a14:m>
                <a:endParaRPr lang="en-US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FF6600"/>
                    </a:solidFill>
                  </a:rPr>
                  <a:t>Infected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𝑆𝐼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FF6600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00B050"/>
                    </a:solidFill>
                  </a:rPr>
                  <a:t>Recovered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92C73C-95B4-4CDA-9A30-D4679CEF9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8193" y="4665729"/>
                <a:ext cx="3083307" cy="1821076"/>
              </a:xfrm>
              <a:prstGeom prst="rect">
                <a:avLst/>
              </a:prstGeom>
              <a:blipFill>
                <a:blip r:embed="rId5"/>
                <a:stretch>
                  <a:fillRect l="-1581" t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05885F1F-CCF0-48B9-A2FC-EE66183E34F4}"/>
              </a:ext>
            </a:extLst>
          </p:cNvPr>
          <p:cNvGrpSpPr/>
          <p:nvPr/>
        </p:nvGrpSpPr>
        <p:grpSpPr>
          <a:xfrm>
            <a:off x="3035865" y="2951624"/>
            <a:ext cx="4820017" cy="3762375"/>
            <a:chOff x="3153983" y="3045098"/>
            <a:chExt cx="4820017" cy="376237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BA90804-E5F8-4A98-8DC0-C2EDB183DEC2}"/>
                </a:ext>
              </a:extLst>
            </p:cNvPr>
            <p:cNvGrpSpPr/>
            <p:nvPr/>
          </p:nvGrpSpPr>
          <p:grpSpPr>
            <a:xfrm>
              <a:off x="3211500" y="3045098"/>
              <a:ext cx="4762500" cy="3762375"/>
              <a:chOff x="3211500" y="3045098"/>
              <a:chExt cx="4762500" cy="3762375"/>
            </a:xfrm>
          </p:grpSpPr>
          <p:pic>
            <p:nvPicPr>
              <p:cNvPr id="49" name="Picture 48" descr="Chart&#10;&#10;Description automatically generated">
                <a:extLst>
                  <a:ext uri="{FF2B5EF4-FFF2-40B4-BE49-F238E27FC236}">
                    <a16:creationId xmlns:a16="http://schemas.microsoft.com/office/drawing/2014/main" id="{1741C177-4166-4ED4-9EBC-771D2B307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1500" y="3045098"/>
                <a:ext cx="4762500" cy="37623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E199E75-2825-4D07-A405-8DDE1928AD30}"/>
                  </a:ext>
                </a:extLst>
              </p:cNvPr>
              <p:cNvSpPr txBox="1"/>
              <p:nvPr/>
            </p:nvSpPr>
            <p:spPr bwMode="gray">
              <a:xfrm>
                <a:off x="6096000" y="3098958"/>
                <a:ext cx="214559" cy="819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S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rgbClr val="FF6600"/>
                    </a:solidFill>
                  </a:rPr>
                  <a:t>I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rgbClr val="00B050"/>
                    </a:solidFill>
                  </a:rPr>
                  <a:t>R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13BFF09-DC35-484B-A5C9-59AF073A0954}"/>
                </a:ext>
              </a:extLst>
            </p:cNvPr>
            <p:cNvSpPr txBox="1"/>
            <p:nvPr/>
          </p:nvSpPr>
          <p:spPr bwMode="gray">
            <a:xfrm>
              <a:off x="3153983" y="6188869"/>
              <a:ext cx="143396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/>
                <a:t>[Wikipedia 2020] 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1D0146-7B76-40FE-A92D-B9785CB59DAF}"/>
              </a:ext>
            </a:extLst>
          </p:cNvPr>
          <p:cNvGrpSpPr/>
          <p:nvPr/>
        </p:nvGrpSpPr>
        <p:grpSpPr>
          <a:xfrm>
            <a:off x="8669301" y="3861200"/>
            <a:ext cx="3306340" cy="2385549"/>
            <a:chOff x="8542098" y="3780368"/>
            <a:chExt cx="3306340" cy="2385549"/>
          </a:xfrm>
        </p:grpSpPr>
        <p:graphicFrame>
          <p:nvGraphicFramePr>
            <p:cNvPr id="65" name="Object 64">
              <a:extLst>
                <a:ext uri="{FF2B5EF4-FFF2-40B4-BE49-F238E27FC236}">
                  <a16:creationId xmlns:a16="http://schemas.microsoft.com/office/drawing/2014/main" id="{B38AD5B2-7771-4484-9502-07EBD831A81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331483"/>
                </p:ext>
              </p:extLst>
            </p:nvPr>
          </p:nvGraphicFramePr>
          <p:xfrm>
            <a:off x="10488384" y="3780368"/>
            <a:ext cx="1360054" cy="23855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7" imgW="2671920" imgH="4686480" progId="Paint.Picture">
                    <p:embed/>
                  </p:oleObj>
                </mc:Choice>
                <mc:Fallback>
                  <p:oleObj name="Bitmap Image" r:id="rId7" imgW="2671920" imgH="468648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0488384" y="3780368"/>
                          <a:ext cx="1360054" cy="23855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F47CBBD-78E3-4EAD-908B-C4D01E25569A}"/>
                </a:ext>
              </a:extLst>
            </p:cNvPr>
            <p:cNvSpPr txBox="1"/>
            <p:nvPr/>
          </p:nvSpPr>
          <p:spPr bwMode="gray">
            <a:xfrm>
              <a:off x="8542098" y="3788365"/>
              <a:ext cx="16517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en-US" sz="1200" dirty="0" err="1"/>
                <a:t>Eisensberg</a:t>
              </a:r>
              <a:r>
                <a:rPr lang="en-US" sz="1200" dirty="0"/>
                <a:t> 2020] 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B6B4CBBA-F5FC-48CC-A505-CAB273DB0B75}"/>
              </a:ext>
            </a:extLst>
          </p:cNvPr>
          <p:cNvSpPr txBox="1"/>
          <p:nvPr/>
        </p:nvSpPr>
        <p:spPr bwMode="gray">
          <a:xfrm>
            <a:off x="5408184" y="2645079"/>
            <a:ext cx="665562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u="sng" dirty="0"/>
              <a:t>[Stevens 2020]</a:t>
            </a:r>
            <a:r>
              <a:rPr lang="en-US" sz="1200" dirty="0"/>
              <a:t>: </a:t>
            </a:r>
            <a:r>
              <a:rPr lang="en-US" sz="1200" dirty="0">
                <a:hlinkClick r:id="rId9"/>
              </a:rPr>
              <a:t>https://twitter.com/Harry_Stevens/status/1238940084994523136</a:t>
            </a:r>
            <a:r>
              <a:rPr lang="en-US" sz="1200" dirty="0"/>
              <a:t> </a:t>
            </a:r>
          </a:p>
        </p:txBody>
      </p:sp>
      <p:pic>
        <p:nvPicPr>
          <p:cNvPr id="81" name="Picture 80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040BDF-D3A1-455A-8B80-6E1A8C1C24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158" y="858179"/>
            <a:ext cx="2731649" cy="182008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D7EB01B-D3C8-4D3A-A47E-E6E5AA3033E8}"/>
              </a:ext>
            </a:extLst>
          </p:cNvPr>
          <p:cNvGrpSpPr/>
          <p:nvPr/>
        </p:nvGrpSpPr>
        <p:grpSpPr>
          <a:xfrm>
            <a:off x="5106822" y="927731"/>
            <a:ext cx="4196356" cy="1617427"/>
            <a:chOff x="5228731" y="927290"/>
            <a:chExt cx="4196356" cy="1617427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C9C1E07-8476-485C-8BC9-8B9CF25E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28731" y="927290"/>
              <a:ext cx="4157225" cy="1617427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0CC6CB8-D441-4F0C-A734-9BED42F7EC46}"/>
                </a:ext>
              </a:extLst>
            </p:cNvPr>
            <p:cNvSpPr txBox="1"/>
            <p:nvPr/>
          </p:nvSpPr>
          <p:spPr bwMode="gray">
            <a:xfrm>
              <a:off x="8126416" y="1039170"/>
              <a:ext cx="12986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/>
                <a:t>[</a:t>
              </a:r>
              <a:r>
                <a:rPr lang="en-US" sz="1100" dirty="0" err="1"/>
                <a:t>Bertozzi</a:t>
              </a:r>
              <a:r>
                <a:rPr lang="en-US" sz="1100" dirty="0"/>
                <a:t> 2020]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>
            <a:extLst>
              <a:ext uri="{FF2B5EF4-FFF2-40B4-BE49-F238E27FC236}">
                <a16:creationId xmlns:a16="http://schemas.microsoft.com/office/drawing/2014/main" id="{0D176C39-F0B9-4249-AF95-9A84DA78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69" y="4133575"/>
            <a:ext cx="4799098" cy="2242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83572-1D5B-4AFF-A752-45BD61A3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SEIZ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DFA34-9FF1-457B-A7CB-E195A7A5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82A885-704B-4E4C-A418-2AD56D70952C}"/>
              </a:ext>
            </a:extLst>
          </p:cNvPr>
          <p:cNvSpPr/>
          <p:nvPr/>
        </p:nvSpPr>
        <p:spPr bwMode="gray">
          <a:xfrm>
            <a:off x="484643" y="2446162"/>
            <a:ext cx="121450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Susceptible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A5AF84-1007-46BB-8F88-B513AD234E63}"/>
              </a:ext>
            </a:extLst>
          </p:cNvPr>
          <p:cNvSpPr/>
          <p:nvPr/>
        </p:nvSpPr>
        <p:spPr bwMode="gray">
          <a:xfrm>
            <a:off x="4238663" y="1523733"/>
            <a:ext cx="1159054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Infected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C608DC-626D-40AA-B761-32A3532CC399}"/>
              </a:ext>
            </a:extLst>
          </p:cNvPr>
          <p:cNvSpPr/>
          <p:nvPr/>
        </p:nvSpPr>
        <p:spPr bwMode="gray">
          <a:xfrm>
            <a:off x="4230147" y="2907238"/>
            <a:ext cx="1176086" cy="6781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Exposed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BBC373-6562-4026-A96C-68312EA5372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 bwMode="gray">
          <a:xfrm flipV="1">
            <a:off x="1699149" y="1933308"/>
            <a:ext cx="2539514" cy="92242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4A71C7-3B16-4BA6-A44F-20CC14EF4557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 bwMode="gray">
          <a:xfrm flipV="1">
            <a:off x="4818190" y="2342883"/>
            <a:ext cx="0" cy="56435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D39848-C466-41E8-BD7A-FCD594886E7C}"/>
              </a:ext>
            </a:extLst>
          </p:cNvPr>
          <p:cNvSpPr txBox="1"/>
          <p:nvPr/>
        </p:nvSpPr>
        <p:spPr bwMode="gray">
          <a:xfrm>
            <a:off x="4693293" y="1065792"/>
            <a:ext cx="1218123" cy="317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alpha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6134C-25B8-4E41-8DCD-7FEBBEBA2726}"/>
              </a:ext>
            </a:extLst>
          </p:cNvPr>
          <p:cNvSpPr txBox="1"/>
          <p:nvPr/>
        </p:nvSpPr>
        <p:spPr bwMode="gray">
          <a:xfrm>
            <a:off x="2113031" y="2329210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9EBD30-1D21-4D6F-9A2A-A229C70CE2C2}"/>
                  </a:ext>
                </a:extLst>
              </p:cNvPr>
              <p:cNvSpPr txBox="1"/>
              <p:nvPr/>
            </p:nvSpPr>
            <p:spPr bwMode="gray">
              <a:xfrm>
                <a:off x="5629779" y="1904522"/>
                <a:ext cx="460212" cy="264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9EBD30-1D21-4D6F-9A2A-A229C70C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29779" y="1904522"/>
                <a:ext cx="460212" cy="264007"/>
              </a:xfrm>
              <a:prstGeom prst="rect">
                <a:avLst/>
              </a:prstGeom>
              <a:blipFill>
                <a:blip r:embed="rId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E986C-3422-465B-8459-4B68081858DB}"/>
                  </a:ext>
                </a:extLst>
              </p:cNvPr>
              <p:cNvSpPr txBox="1"/>
              <p:nvPr/>
            </p:nvSpPr>
            <p:spPr bwMode="gray">
              <a:xfrm>
                <a:off x="4863569" y="2419168"/>
                <a:ext cx="416790" cy="294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E986C-3422-465B-8459-4B6808185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63569" y="2419168"/>
                <a:ext cx="416790" cy="294745"/>
              </a:xfrm>
              <a:prstGeom prst="rect">
                <a:avLst/>
              </a:prstGeom>
              <a:blipFill>
                <a:blip r:embed="rId5"/>
                <a:stretch>
                  <a:fillRect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4C2C38-097B-4DF3-8E3F-9E728014EED8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 bwMode="gray">
          <a:xfrm>
            <a:off x="1699149" y="2855737"/>
            <a:ext cx="2496764" cy="170368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165A69-4974-4083-A68E-2EE73C1ECF2C}"/>
                  </a:ext>
                </a:extLst>
              </p:cNvPr>
              <p:cNvSpPr txBox="1"/>
              <p:nvPr/>
            </p:nvSpPr>
            <p:spPr bwMode="gray">
              <a:xfrm>
                <a:off x="3447633" y="3584145"/>
                <a:ext cx="699494" cy="327732"/>
              </a:xfrm>
              <a:prstGeom prst="rect">
                <a:avLst/>
              </a:prstGeom>
              <a:solidFill>
                <a:srgbClr val="FDC0D2">
                  <a:alpha val="30196"/>
                </a:srgbClr>
              </a:solidFill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 algn="ctr"/>
                <a:r>
                  <a:rPr lang="en-US" dirty="0"/>
                  <a:t>1-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165A69-4974-4083-A68E-2EE73C1EC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47633" y="3584145"/>
                <a:ext cx="699494" cy="327732"/>
              </a:xfrm>
              <a:prstGeom prst="rect">
                <a:avLst/>
              </a:prstGeom>
              <a:blipFill>
                <a:blip r:embed="rId6"/>
                <a:stretch>
                  <a:fillRect l="-3509" t="-24074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A32D91-E6B3-4EC3-90E8-95F0A9086B76}"/>
              </a:ext>
            </a:extLst>
          </p:cNvPr>
          <p:cNvCxnSpPr>
            <a:cxnSpLocks/>
            <a:stCxn id="118" idx="3"/>
          </p:cNvCxnSpPr>
          <p:nvPr/>
        </p:nvCxnSpPr>
        <p:spPr bwMode="gray">
          <a:xfrm>
            <a:off x="1646893" y="1959785"/>
            <a:ext cx="399300" cy="383486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67146FB-734A-41D1-980B-AFB4DA3E5139}"/>
              </a:ext>
            </a:extLst>
          </p:cNvPr>
          <p:cNvSpPr txBox="1"/>
          <p:nvPr/>
        </p:nvSpPr>
        <p:spPr bwMode="gray">
          <a:xfrm>
            <a:off x="2871617" y="329909"/>
            <a:ext cx="6053426" cy="4095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i="1" dirty="0"/>
              <a:t>S susceptible, E exposed, I infection rate, Z skeptics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C9B770-CA95-4291-924C-7A8160BC0915}"/>
              </a:ext>
            </a:extLst>
          </p:cNvPr>
          <p:cNvSpPr/>
          <p:nvPr/>
        </p:nvSpPr>
        <p:spPr bwMode="gray">
          <a:xfrm>
            <a:off x="4195913" y="4149844"/>
            <a:ext cx="117608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Skeptic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7A3F8E1D-6EBA-40E7-A975-DBF1EB38E0CF}"/>
              </a:ext>
            </a:extLst>
          </p:cNvPr>
          <p:cNvCxnSpPr>
            <a:cxnSpLocks/>
            <a:endCxn id="86" idx="0"/>
          </p:cNvCxnSpPr>
          <p:nvPr/>
        </p:nvCxnSpPr>
        <p:spPr bwMode="gray">
          <a:xfrm>
            <a:off x="2858203" y="2419168"/>
            <a:ext cx="1739700" cy="409575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8C598BE-06C5-48BF-8356-C438BA4459B1}"/>
              </a:ext>
            </a:extLst>
          </p:cNvPr>
          <p:cNvCxnSpPr>
            <a:cxnSpLocks/>
            <a:stCxn id="7" idx="3"/>
            <a:endCxn id="6" idx="3"/>
          </p:cNvCxnSpPr>
          <p:nvPr/>
        </p:nvCxnSpPr>
        <p:spPr bwMode="gray">
          <a:xfrm flipH="1" flipV="1">
            <a:off x="5397717" y="1933308"/>
            <a:ext cx="8516" cy="1312985"/>
          </a:xfrm>
          <a:prstGeom prst="curvedConnector3">
            <a:avLst>
              <a:gd name="adj1" fmla="val -514502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CFBCCC0-AC2E-4979-9088-F76BD3ED9A8B}"/>
              </a:ext>
            </a:extLst>
          </p:cNvPr>
          <p:cNvCxnSpPr>
            <a:cxnSpLocks/>
            <a:endCxn id="88" idx="2"/>
          </p:cNvCxnSpPr>
          <p:nvPr/>
        </p:nvCxnSpPr>
        <p:spPr bwMode="gray">
          <a:xfrm flipV="1">
            <a:off x="3367571" y="3676785"/>
            <a:ext cx="1230332" cy="309938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833ABE1-3855-430E-8428-F4807AEC8964}"/>
              </a:ext>
            </a:extLst>
          </p:cNvPr>
          <p:cNvSpPr/>
          <p:nvPr/>
        </p:nvSpPr>
        <p:spPr bwMode="gray">
          <a:xfrm>
            <a:off x="4494974" y="2828743"/>
            <a:ext cx="205857" cy="457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A96744F-DAD5-4BD8-A8FA-5E2F5AA22B84}"/>
              </a:ext>
            </a:extLst>
          </p:cNvPr>
          <p:cNvSpPr/>
          <p:nvPr/>
        </p:nvSpPr>
        <p:spPr bwMode="gray">
          <a:xfrm>
            <a:off x="4494974" y="3631066"/>
            <a:ext cx="205857" cy="457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51EC385-465D-4692-9385-462592C01FA0}"/>
              </a:ext>
            </a:extLst>
          </p:cNvPr>
          <p:cNvSpPr txBox="1"/>
          <p:nvPr/>
        </p:nvSpPr>
        <p:spPr bwMode="gray">
          <a:xfrm>
            <a:off x="3588985" y="1788710"/>
            <a:ext cx="416790" cy="294745"/>
          </a:xfrm>
          <a:prstGeom prst="rect">
            <a:avLst/>
          </a:prstGeom>
          <a:solidFill>
            <a:srgbClr val="FDC0D2">
              <a:alpha val="30196"/>
            </a:srgbClr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886DC24-30A2-4824-BE82-32E9689AE9BE}"/>
              </a:ext>
            </a:extLst>
          </p:cNvPr>
          <p:cNvSpPr txBox="1"/>
          <p:nvPr/>
        </p:nvSpPr>
        <p:spPr bwMode="gray">
          <a:xfrm>
            <a:off x="3518771" y="2472913"/>
            <a:ext cx="557218" cy="320956"/>
          </a:xfrm>
          <a:prstGeom prst="rect">
            <a:avLst/>
          </a:prstGeom>
          <a:solidFill>
            <a:srgbClr val="FDC0D2">
              <a:alpha val="30196"/>
            </a:srgbClr>
          </a:solidFill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lvl1pPr>
          </a:lstStyle>
          <a:p>
            <a:pPr algn="ctr"/>
            <a:r>
              <a:rPr lang="en-US" dirty="0"/>
              <a:t>1-p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112C3F2-4900-44C7-8324-9269EDAEF85D}"/>
              </a:ext>
            </a:extLst>
          </p:cNvPr>
          <p:cNvSpPr txBox="1"/>
          <p:nvPr/>
        </p:nvSpPr>
        <p:spPr bwMode="gray">
          <a:xfrm>
            <a:off x="2138406" y="3437975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80C707-CA7B-4764-96F5-BCCD81D52A5B}"/>
                  </a:ext>
                </a:extLst>
              </p:cNvPr>
              <p:cNvSpPr txBox="1"/>
              <p:nvPr/>
            </p:nvSpPr>
            <p:spPr bwMode="gray">
              <a:xfrm>
                <a:off x="1991858" y="1041747"/>
                <a:ext cx="22468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Probability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given contact with adopters</a:t>
                </a:r>
                <a:endParaRPr lang="en-US" sz="16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80C707-CA7B-4764-96F5-BCCD81D5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91858" y="1041747"/>
                <a:ext cx="2246805" cy="830997"/>
              </a:xfrm>
              <a:prstGeom prst="rect">
                <a:avLst/>
              </a:prstGeom>
              <a:blipFill>
                <a:blip r:embed="rId7"/>
                <a:stretch>
                  <a:fillRect l="-1630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72D99D9-2D7B-4416-BCAD-B5ACBBD202C2}"/>
                  </a:ext>
                </a:extLst>
              </p:cNvPr>
              <p:cNvSpPr txBox="1"/>
              <p:nvPr/>
            </p:nvSpPr>
            <p:spPr bwMode="gray">
              <a:xfrm>
                <a:off x="5619938" y="3042437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72D99D9-2D7B-4416-BCAD-B5ACBBD20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9938" y="3042437"/>
                <a:ext cx="1109994" cy="830997"/>
              </a:xfrm>
              <a:prstGeom prst="rect">
                <a:avLst/>
              </a:prstGeom>
              <a:blipFill>
                <a:blip r:embed="rId8"/>
                <a:stretch>
                  <a:fillRect l="-329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29EEBB-1822-4003-A9F1-C701405A4E97}"/>
                  </a:ext>
                </a:extLst>
              </p:cNvPr>
              <p:cNvSpPr txBox="1"/>
              <p:nvPr/>
            </p:nvSpPr>
            <p:spPr bwMode="gray">
              <a:xfrm>
                <a:off x="536899" y="1544286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29EEBB-1822-4003-A9F1-C701405A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6899" y="1544286"/>
                <a:ext cx="1109994" cy="830997"/>
              </a:xfrm>
              <a:prstGeom prst="rect">
                <a:avLst/>
              </a:prstGeom>
              <a:blipFill>
                <a:blip r:embed="rId9"/>
                <a:stretch>
                  <a:fillRect l="-2747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B47191-0CCB-4EDC-AF6C-A4AB2BB40395}"/>
                  </a:ext>
                </a:extLst>
              </p:cNvPr>
              <p:cNvSpPr txBox="1"/>
              <p:nvPr/>
            </p:nvSpPr>
            <p:spPr bwMode="gray">
              <a:xfrm>
                <a:off x="500006" y="3313641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B47191-0CCB-4EDC-AF6C-A4AB2BB40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006" y="3313641"/>
                <a:ext cx="1109994" cy="830997"/>
              </a:xfrm>
              <a:prstGeom prst="rect">
                <a:avLst/>
              </a:prstGeom>
              <a:blipFill>
                <a:blip r:embed="rId10"/>
                <a:stretch>
                  <a:fillRect l="-274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6E77FB-78B8-4C9F-A9EF-72B883E0CA70}"/>
                  </a:ext>
                </a:extLst>
              </p:cNvPr>
              <p:cNvSpPr txBox="1"/>
              <p:nvPr/>
            </p:nvSpPr>
            <p:spPr bwMode="gray">
              <a:xfrm>
                <a:off x="3535299" y="4405193"/>
                <a:ext cx="524162" cy="386008"/>
              </a:xfrm>
              <a:prstGeom prst="rect">
                <a:avLst/>
              </a:prstGeom>
              <a:solidFill>
                <a:srgbClr val="FDC0D2">
                  <a:alpha val="30196"/>
                </a:srgbClr>
              </a:solidFill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6E77FB-78B8-4C9F-A9EF-72B883E0C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35299" y="4405193"/>
                <a:ext cx="524162" cy="3860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E7D78D1-7DC1-4AEF-93B2-EAEC1AAF3CBB}"/>
                  </a:ext>
                </a:extLst>
              </p:cNvPr>
              <p:cNvSpPr txBox="1"/>
              <p:nvPr/>
            </p:nvSpPr>
            <p:spPr bwMode="gray">
              <a:xfrm>
                <a:off x="980769" y="4313126"/>
                <a:ext cx="22468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Probability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given contact with skeptics</a:t>
                </a:r>
                <a:endParaRPr lang="en-US" sz="16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E7D78D1-7DC1-4AEF-93B2-EAEC1AAF3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80769" y="4313126"/>
                <a:ext cx="2246805" cy="830997"/>
              </a:xfrm>
              <a:prstGeom prst="rect">
                <a:avLst/>
              </a:prstGeom>
              <a:blipFill>
                <a:blip r:embed="rId12"/>
                <a:stretch>
                  <a:fillRect l="-1630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44DFAD7A-17C2-4A22-B441-9E666F04BE1E}"/>
              </a:ext>
            </a:extLst>
          </p:cNvPr>
          <p:cNvCxnSpPr>
            <a:cxnSpLocks/>
          </p:cNvCxnSpPr>
          <p:nvPr/>
        </p:nvCxnSpPr>
        <p:spPr bwMode="gray">
          <a:xfrm rot="10800000">
            <a:off x="5302354" y="2578188"/>
            <a:ext cx="609062" cy="448613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D0BC5D7-6223-4013-A0D4-BD14E753BA4F}"/>
              </a:ext>
            </a:extLst>
          </p:cNvPr>
          <p:cNvCxnSpPr>
            <a:cxnSpLocks/>
          </p:cNvCxnSpPr>
          <p:nvPr/>
        </p:nvCxnSpPr>
        <p:spPr bwMode="gray">
          <a:xfrm flipV="1">
            <a:off x="3195364" y="4638018"/>
            <a:ext cx="323407" cy="8814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6A0E982-F65C-4586-8C77-E4B636FD48FE}"/>
              </a:ext>
            </a:extLst>
          </p:cNvPr>
          <p:cNvCxnSpPr>
            <a:cxnSpLocks/>
            <a:stCxn id="116" idx="2"/>
            <a:endCxn id="112" idx="1"/>
          </p:cNvCxnSpPr>
          <p:nvPr/>
        </p:nvCxnSpPr>
        <p:spPr bwMode="gray">
          <a:xfrm>
            <a:off x="3115261" y="1872744"/>
            <a:ext cx="473724" cy="63339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5721100-2DFE-4243-9195-D1F94594A9DF}"/>
              </a:ext>
            </a:extLst>
          </p:cNvPr>
          <p:cNvCxnSpPr>
            <a:cxnSpLocks/>
            <a:stCxn id="120" idx="3"/>
            <a:endCxn id="114" idx="1"/>
          </p:cNvCxnSpPr>
          <p:nvPr/>
        </p:nvCxnSpPr>
        <p:spPr bwMode="gray">
          <a:xfrm flipV="1">
            <a:off x="1610000" y="3585348"/>
            <a:ext cx="528406" cy="143792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F38347F4-04C9-4295-996C-F56393B779AB}"/>
              </a:ext>
            </a:extLst>
          </p:cNvPr>
          <p:cNvSpPr txBox="1"/>
          <p:nvPr/>
        </p:nvSpPr>
        <p:spPr bwMode="gray">
          <a:xfrm>
            <a:off x="9445288" y="4266488"/>
            <a:ext cx="2095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 </a:t>
            </a:r>
            <a:r>
              <a:rPr lang="en-US" sz="1400" i="1" dirty="0">
                <a:latin typeface="+mj-lt"/>
              </a:rPr>
              <a:t>N = </a:t>
            </a:r>
            <a:r>
              <a:rPr lang="en-US" sz="1400" dirty="0">
                <a:latin typeface="+mj-lt"/>
              </a:rPr>
              <a:t>population size</a:t>
            </a:r>
            <a:endParaRPr lang="en-US" sz="1400" dirty="0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712BFD5-292E-4828-8297-9BBF36536A9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 bwMode="gray">
          <a:xfrm>
            <a:off x="1699149" y="2855737"/>
            <a:ext cx="2530998" cy="39055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9" name="Picture 168">
            <a:extLst>
              <a:ext uri="{FF2B5EF4-FFF2-40B4-BE49-F238E27FC236}">
                <a16:creationId xmlns:a16="http://schemas.microsoft.com/office/drawing/2014/main" id="{1D373815-0B45-4AC4-A1D4-DCF89A71B5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1053" y="810304"/>
            <a:ext cx="4364699" cy="3325747"/>
          </a:xfrm>
          <a:prstGeom prst="rect">
            <a:avLst/>
          </a:prstGeom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56B4D225-0218-4E27-8877-D33CA4354082}"/>
              </a:ext>
            </a:extLst>
          </p:cNvPr>
          <p:cNvSpPr/>
          <p:nvPr/>
        </p:nvSpPr>
        <p:spPr bwMode="gray">
          <a:xfrm>
            <a:off x="6654303" y="3124200"/>
            <a:ext cx="4118198" cy="859697"/>
          </a:xfrm>
          <a:prstGeom prst="rect">
            <a:avLst/>
          </a:prstGeom>
          <a:solidFill>
            <a:srgbClr val="B1063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BAFD6661-2DE3-4F79-9AAA-26BDAE3FB1DF}"/>
              </a:ext>
            </a:extLst>
          </p:cNvPr>
          <p:cNvCxnSpPr>
            <a:cxnSpLocks/>
            <a:stCxn id="13" idx="3"/>
          </p:cNvCxnSpPr>
          <p:nvPr/>
        </p:nvCxnSpPr>
        <p:spPr bwMode="gray">
          <a:xfrm flipV="1">
            <a:off x="6089991" y="1864882"/>
            <a:ext cx="449578" cy="171644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56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8C0A-EBA3-4475-BBDB-F10575BE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Cascade model </a:t>
            </a:r>
            <a:r>
              <a:rPr lang="en-US" sz="1400" dirty="0"/>
              <a:t>[</a:t>
            </a:r>
            <a:r>
              <a:rPr lang="en-US" sz="1400" dirty="0" err="1"/>
              <a:t>Kempel</a:t>
            </a:r>
            <a:r>
              <a:rPr lang="en-US" sz="1400" dirty="0"/>
              <a:t>, </a:t>
            </a:r>
            <a:r>
              <a:rPr lang="en-US" sz="1400" dirty="0" err="1"/>
              <a:t>Kleinber</a:t>
            </a:r>
            <a:r>
              <a:rPr lang="en-US" sz="1400" dirty="0"/>
              <a:t>, </a:t>
            </a:r>
            <a:r>
              <a:rPr lang="en-US" sz="1400" dirty="0" err="1"/>
              <a:t>Tardos</a:t>
            </a:r>
            <a:r>
              <a:rPr lang="en-US" sz="1400" dirty="0"/>
              <a:t> 2003]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68D06-9D1E-4DA9-9283-4BE197AA7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BC12-1C14-4CDA-BA19-2FC3CA23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03351-7072-4180-8995-8B6779EEA93A}"/>
              </a:ext>
            </a:extLst>
          </p:cNvPr>
          <p:cNvSpPr txBox="1"/>
          <p:nvPr/>
        </p:nvSpPr>
        <p:spPr bwMode="gray">
          <a:xfrm>
            <a:off x="70054" y="6501376"/>
            <a:ext cx="11588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u="none" strike="noStrike" baseline="0" dirty="0">
                <a:latin typeface="+mj-lt"/>
              </a:rPr>
              <a:t>D. Kempe, J. Kleinberg, and ´ E. </a:t>
            </a:r>
            <a:r>
              <a:rPr lang="en-US" sz="1000" b="0" i="0" u="none" strike="noStrike" baseline="0" dirty="0" err="1">
                <a:latin typeface="+mj-lt"/>
              </a:rPr>
              <a:t>Tardos</a:t>
            </a:r>
            <a:r>
              <a:rPr lang="en-US" sz="1000" dirty="0">
                <a:latin typeface="+mj-lt"/>
              </a:rPr>
              <a:t>, (2003)</a:t>
            </a:r>
            <a:r>
              <a:rPr lang="en-US" sz="1000" b="0" i="0" u="none" strike="noStrike" baseline="0" dirty="0">
                <a:latin typeface="+mj-lt"/>
              </a:rPr>
              <a:t> “Maximizing the spread of influence through a social network,” ACM SIGKDD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835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B38CC-7505-4705-8BB9-4130F62F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Greedy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DECD6-1F3B-47EF-85D4-1E9BDCF26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A39A0-818F-49D6-B9A4-B32591DF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45905"/>
      </p:ext>
    </p:extLst>
  </p:cSld>
  <p:clrMapOvr>
    <a:masterClrMapping/>
  </p:clrMapOvr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13151</TotalTime>
  <Words>4546</Words>
  <Application>Microsoft Office PowerPoint</Application>
  <PresentationFormat>Widescreen</PresentationFormat>
  <Paragraphs>620</Paragraphs>
  <Slides>38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Arial</vt:lpstr>
      <vt:lpstr>Calibri</vt:lpstr>
      <vt:lpstr>Cambria Math</vt:lpstr>
      <vt:lpstr>CMBX10</vt:lpstr>
      <vt:lpstr>CMR10</vt:lpstr>
      <vt:lpstr>CMR17</vt:lpstr>
      <vt:lpstr>CMTI10</vt:lpstr>
      <vt:lpstr>NimbusSanL-Regu</vt:lpstr>
      <vt:lpstr>NimbusSanL-ReguItal</vt:lpstr>
      <vt:lpstr>Times New Roman</vt:lpstr>
      <vt:lpstr>Verdana</vt:lpstr>
      <vt:lpstr>HPI PPT-Template</vt:lpstr>
      <vt:lpstr>Bitmap Image</vt:lpstr>
      <vt:lpstr>Propagation Graph Neural Networks lecture-14  Course on Graph Neural Networks (Winter Term 20/21)</vt:lpstr>
      <vt:lpstr>Quick recap – Where are we now?</vt:lpstr>
      <vt:lpstr>Topics (to be done)</vt:lpstr>
      <vt:lpstr>Propagation as Decision Making </vt:lpstr>
      <vt:lpstr>Example</vt:lpstr>
      <vt:lpstr>SIR model</vt:lpstr>
      <vt:lpstr>SEIZ model</vt:lpstr>
      <vt:lpstr>Independent Cascade model [Kempel, Kleinber, Tardos 2003]</vt:lpstr>
      <vt:lpstr>Greedy approach</vt:lpstr>
      <vt:lpstr>Sketch approach</vt:lpstr>
      <vt:lpstr>Discrete/Combinatorial Optimization with  Submodular Functions</vt:lpstr>
      <vt:lpstr>Discrete Optimization [Vondrak 2014]</vt:lpstr>
      <vt:lpstr>Convex, Concave, and Non-Convex functions</vt:lpstr>
      <vt:lpstr>Convex functions four properties [Lovasz 1983]</vt:lpstr>
      <vt:lpstr>Example of Combinatorial Optimization Problems</vt:lpstr>
      <vt:lpstr>PowerPoint Presentation</vt:lpstr>
      <vt:lpstr>The Phenomenon of Diminishing Returns</vt:lpstr>
      <vt:lpstr>Phenomena with Diminishing returns </vt:lpstr>
      <vt:lpstr>Sensing problem</vt:lpstr>
      <vt:lpstr>PowerPoint Presentation</vt:lpstr>
      <vt:lpstr>PowerPoint Presentation</vt:lpstr>
      <vt:lpstr>Submodular Set Function – Definition-1</vt:lpstr>
      <vt:lpstr>Short historical perspective  of submodular functions</vt:lpstr>
      <vt:lpstr>Submodularity as Information of a set [Bilmes 2020] </vt:lpstr>
      <vt:lpstr>Submodularity as Information of a set [Bilmes 2020] </vt:lpstr>
      <vt:lpstr>Examples of submodular functions</vt:lpstr>
      <vt:lpstr>Further topics on submodular optimization</vt:lpstr>
      <vt:lpstr>Example: Optimal Assignment Problem</vt:lpstr>
      <vt:lpstr>Proof of Submodularity</vt:lpstr>
      <vt:lpstr>Four cases - Proof of Submodularity</vt:lpstr>
      <vt:lpstr>Non-Decreasing - Monotone</vt:lpstr>
      <vt:lpstr>Why is submodularity important?</vt:lpstr>
      <vt:lpstr>Influence Maximization</vt:lpstr>
      <vt:lpstr>Concepts</vt:lpstr>
      <vt:lpstr>Cascade Failures in Electrical Communication Networks (ECN) [wang 2019]</vt:lpstr>
      <vt:lpstr>Dynamic Power Flow Algorithm</vt:lpstr>
      <vt:lpstr>Robustness to Time Delays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Evolution Networks lecture-9  Course on Graph Neural Networks (Winter Term 20/21)</dc:title>
  <dc:creator>Christian Adriano</dc:creator>
  <cp:lastModifiedBy>Christian Adriano</cp:lastModifiedBy>
  <cp:revision>557</cp:revision>
  <dcterms:created xsi:type="dcterms:W3CDTF">2020-12-16T15:45:57Z</dcterms:created>
  <dcterms:modified xsi:type="dcterms:W3CDTF">2021-03-02T09:21:09Z</dcterms:modified>
</cp:coreProperties>
</file>